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5" r:id="rId9"/>
    <p:sldId id="266" r:id="rId10"/>
    <p:sldId id="267" r:id="rId11"/>
    <p:sldId id="268" r:id="rId12"/>
    <p:sldId id="269" r:id="rId13"/>
    <p:sldId id="270" r:id="rId14"/>
    <p:sldId id="271" r:id="rId15"/>
    <p:sldId id="272" r:id="rId16"/>
    <p:sldId id="300" r:id="rId17"/>
    <p:sldId id="301" r:id="rId18"/>
    <p:sldId id="302" r:id="rId19"/>
    <p:sldId id="303" r:id="rId20"/>
    <p:sldId id="273" r:id="rId21"/>
    <p:sldId id="274" r:id="rId22"/>
    <p:sldId id="275" r:id="rId23"/>
    <p:sldId id="276" r:id="rId24"/>
    <p:sldId id="277" r:id="rId25"/>
    <p:sldId id="278" r:id="rId26"/>
    <p:sldId id="305" r:id="rId27"/>
    <p:sldId id="306" r:id="rId28"/>
    <p:sldId id="307" r:id="rId29"/>
    <p:sldId id="308" r:id="rId30"/>
    <p:sldId id="309" r:id="rId31"/>
    <p:sldId id="310" r:id="rId32"/>
    <p:sldId id="311" r:id="rId33"/>
    <p:sldId id="312" r:id="rId34"/>
    <p:sldId id="313" r:id="rId35"/>
    <p:sldId id="314" r:id="rId36"/>
    <p:sldId id="315" r:id="rId37"/>
    <p:sldId id="317" r:id="rId38"/>
    <p:sldId id="318" r:id="rId39"/>
    <p:sldId id="319" r:id="rId40"/>
    <p:sldId id="320" r:id="rId41"/>
    <p:sldId id="321" r:id="rId42"/>
    <p:sldId id="279" r:id="rId43"/>
    <p:sldId id="326" r:id="rId44"/>
    <p:sldId id="327" r:id="rId45"/>
    <p:sldId id="328" r:id="rId46"/>
    <p:sldId id="329" r:id="rId47"/>
    <p:sldId id="330" r:id="rId48"/>
    <p:sldId id="331" r:id="rId49"/>
    <p:sldId id="342" r:id="rId50"/>
    <p:sldId id="332" r:id="rId51"/>
    <p:sldId id="336" r:id="rId52"/>
    <p:sldId id="337" r:id="rId53"/>
    <p:sldId id="333" r:id="rId54"/>
    <p:sldId id="334" r:id="rId55"/>
    <p:sldId id="343" r:id="rId56"/>
    <p:sldId id="344" r:id="rId57"/>
    <p:sldId id="335" r:id="rId58"/>
    <p:sldId id="280" r:id="rId59"/>
    <p:sldId id="282" r:id="rId60"/>
    <p:sldId id="283" r:id="rId61"/>
    <p:sldId id="284" r:id="rId62"/>
    <p:sldId id="285" r:id="rId63"/>
    <p:sldId id="286" r:id="rId64"/>
    <p:sldId id="287" r:id="rId65"/>
    <p:sldId id="288" r:id="rId66"/>
    <p:sldId id="289" r:id="rId67"/>
    <p:sldId id="292" r:id="rId68"/>
    <p:sldId id="293" r:id="rId69"/>
    <p:sldId id="294" r:id="rId70"/>
    <p:sldId id="295"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showGuides="1">
      <p:cViewPr varScale="1">
        <p:scale>
          <a:sx n="78" d="100"/>
          <a:sy n="78" d="100"/>
        </p:scale>
        <p:origin x="456" y="84"/>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slide" Target="slides/slide70.xml"/></Relationships>
</file>

<file path=ppt/media/image1.png>
</file>

<file path=ppt/media/image19.png>
</file>

<file path=ppt/media/image2.png>
</file>

<file path=ppt/media/image21.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28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25D7B8A9-97E8-4BD4-B78B-327908A95502}"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37125192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D7B8A9-97E8-4BD4-B78B-327908A95502}"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33331992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D7B8A9-97E8-4BD4-B78B-327908A95502}"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1068132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D7B8A9-97E8-4BD4-B78B-327908A95502}"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3654271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5D7B8A9-97E8-4BD4-B78B-327908A95502}" type="datetimeFigureOut">
              <a:rPr lang="en-US" smtClean="0"/>
              <a:t>12/12/2019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2111501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D7B8A9-97E8-4BD4-B78B-327908A95502}" type="datetimeFigureOut">
              <a:rPr lang="en-US" smtClean="0"/>
              <a:t>12/12/2019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3606613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5D7B8A9-97E8-4BD4-B78B-327908A95502}" type="datetimeFigureOut">
              <a:rPr lang="en-US" smtClean="0"/>
              <a:t>12/12/2019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1661847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5D7B8A9-97E8-4BD4-B78B-327908A95502}" type="datetimeFigureOut">
              <a:rPr lang="en-US" smtClean="0"/>
              <a:t>12/12/2019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18162567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D7B8A9-97E8-4BD4-B78B-327908A95502}" type="datetimeFigureOut">
              <a:rPr lang="en-US" smtClean="0"/>
              <a:t>12/12/2019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857802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5D7B8A9-97E8-4BD4-B78B-327908A95502}" type="datetimeFigureOut">
              <a:rPr lang="en-US" smtClean="0"/>
              <a:t>12/12/2019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4130986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5D7B8A9-97E8-4BD4-B78B-327908A95502}" type="datetimeFigureOut">
              <a:rPr lang="en-US" smtClean="0"/>
              <a:t>12/12/2019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0C586E-7E97-4AB2-9284-35CC6FC7FD16}" type="slidenum">
              <a:rPr lang="en-US" smtClean="0"/>
              <a:t>‹#›</a:t>
            </a:fld>
            <a:endParaRPr lang="en-US"/>
          </a:p>
        </p:txBody>
      </p:sp>
    </p:spTree>
    <p:extLst>
      <p:ext uri="{BB962C8B-B14F-4D97-AF65-F5344CB8AC3E}">
        <p14:creationId xmlns:p14="http://schemas.microsoft.com/office/powerpoint/2010/main" val="1812717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D7B8A9-97E8-4BD4-B78B-327908A95502}" type="datetimeFigureOut">
              <a:rPr lang="en-US" smtClean="0"/>
              <a:t>12/12/2019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0C586E-7E97-4AB2-9284-35CC6FC7FD16}" type="slidenum">
              <a:rPr lang="en-US" smtClean="0"/>
              <a:t>‹#›</a:t>
            </a:fld>
            <a:endParaRPr lang="en-US"/>
          </a:p>
        </p:txBody>
      </p:sp>
    </p:spTree>
    <p:extLst>
      <p:ext uri="{BB962C8B-B14F-4D97-AF65-F5344CB8AC3E}">
        <p14:creationId xmlns:p14="http://schemas.microsoft.com/office/powerpoint/2010/main" val="9800271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javatpoint.com/java-filterwriter-class" TargetMode="External"/><Relationship Id="rId2" Type="http://schemas.openxmlformats.org/officeDocument/2006/relationships/hyperlink" Target="https://www.javatpoint.com/java-file-clas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www.javatpoint.com/array-in-java"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javatpoint.com/java-filereader-class" TargetMode="External"/><Relationship Id="rId2" Type="http://schemas.openxmlformats.org/officeDocument/2006/relationships/hyperlink" Target="https://www.javatpoint.com/java-file-class"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javatpoint.com/java-8-stream" TargetMode="External"/><Relationship Id="rId2" Type="http://schemas.openxmlformats.org/officeDocument/2006/relationships/hyperlink" Target="https://www.javatpoint.com/java-filedescriptor-clas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javatpoint.com/java-8-stream" TargetMode="External"/><Relationship Id="rId2" Type="http://schemas.openxmlformats.org/officeDocument/2006/relationships/hyperlink" Target="https://www.javatpoint.com/object-class" TargetMode="External"/><Relationship Id="rId1" Type="http://schemas.openxmlformats.org/officeDocument/2006/relationships/slideLayout" Target="../slideLayouts/slideLayout2.xml"/><Relationship Id="rId5" Type="http://schemas.openxmlformats.org/officeDocument/2006/relationships/hyperlink" Target="https://www.javatpoint.com/java-reader-class" TargetMode="External"/><Relationship Id="rId4" Type="http://schemas.openxmlformats.org/officeDocument/2006/relationships/hyperlink" Target="https://www.javatpoint.com/java-string" TargetMode="External"/></Relationships>
</file>

<file path=ppt/slides/_rels/slide32.xml.rels><?xml version="1.0" encoding="UTF-8" standalone="yes"?>
<Relationships xmlns="http://schemas.openxmlformats.org/package/2006/relationships"><Relationship Id="rId2" Type="http://schemas.openxmlformats.org/officeDocument/2006/relationships/hyperlink" Target="https://www.javatpoint.com/array-in-java"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javatpoint.com/java-writer-class" TargetMode="External"/><Relationship Id="rId2" Type="http://schemas.openxmlformats.org/officeDocument/2006/relationships/hyperlink" Target="https://www.javatpoint.com/java-string" TargetMode="External"/><Relationship Id="rId1" Type="http://schemas.openxmlformats.org/officeDocument/2006/relationships/slideLayout" Target="../slideLayouts/slideLayout2.xml"/><Relationship Id="rId6" Type="http://schemas.openxmlformats.org/officeDocument/2006/relationships/hyperlink" Target="https://www.javatpoint.com/java-file-class" TargetMode="External"/><Relationship Id="rId5" Type="http://schemas.openxmlformats.org/officeDocument/2006/relationships/hyperlink" Target="https://www.javatpoint.com/socket-programming" TargetMode="External"/><Relationship Id="rId4" Type="http://schemas.openxmlformats.org/officeDocument/2006/relationships/hyperlink" Target="https://www.javatpoint.com/java-networking" TargetMode="External"/></Relationships>
</file>

<file path=ppt/slides/_rels/slide35.xml.rels><?xml version="1.0" encoding="UTF-8" standalone="yes"?>
<Relationships xmlns="http://schemas.openxmlformats.org/package/2006/relationships"><Relationship Id="rId2" Type="http://schemas.openxmlformats.org/officeDocument/2006/relationships/hyperlink" Target="https://www.javatpoint.com/array-in-java"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www.javatpoint.com/java-string-equals" TargetMode="External"/><Relationship Id="rId3" Type="http://schemas.openxmlformats.org/officeDocument/2006/relationships/hyperlink" Target="https://www.javatpoint.com/java-string-length" TargetMode="External"/><Relationship Id="rId7" Type="http://schemas.openxmlformats.org/officeDocument/2006/relationships/hyperlink" Target="https://www.javatpoint.com/java-string-join" TargetMode="External"/><Relationship Id="rId12" Type="http://schemas.openxmlformats.org/officeDocument/2006/relationships/hyperlink" Target="https://www.javatpoint.com/java-string-equalsignorecase" TargetMode="External"/><Relationship Id="rId2" Type="http://schemas.openxmlformats.org/officeDocument/2006/relationships/hyperlink" Target="https://www.javatpoint.com/java-string-charat" TargetMode="External"/><Relationship Id="rId1" Type="http://schemas.openxmlformats.org/officeDocument/2006/relationships/slideLayout" Target="../slideLayouts/slideLayout1.xml"/><Relationship Id="rId6" Type="http://schemas.openxmlformats.org/officeDocument/2006/relationships/hyperlink" Target="https://www.javatpoint.com/java-string-contains" TargetMode="External"/><Relationship Id="rId11" Type="http://schemas.openxmlformats.org/officeDocument/2006/relationships/hyperlink" Target="https://www.javatpoint.com/java-string-replace" TargetMode="External"/><Relationship Id="rId5" Type="http://schemas.openxmlformats.org/officeDocument/2006/relationships/hyperlink" Target="https://www.javatpoint.com/java-string-substring" TargetMode="External"/><Relationship Id="rId10" Type="http://schemas.openxmlformats.org/officeDocument/2006/relationships/hyperlink" Target="https://www.javatpoint.com/java-string-concat" TargetMode="External"/><Relationship Id="rId4" Type="http://schemas.openxmlformats.org/officeDocument/2006/relationships/hyperlink" Target="https://www.javatpoint.com/java-string-format" TargetMode="External"/><Relationship Id="rId9" Type="http://schemas.openxmlformats.org/officeDocument/2006/relationships/hyperlink" Target="https://www.javatpoint.com/java-string-isempty" TargetMode="External"/></Relationships>
</file>

<file path=ppt/slides/_rels/slide5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https://www.javatpoint.com/java-string-valueof" TargetMode="External"/><Relationship Id="rId3" Type="http://schemas.openxmlformats.org/officeDocument/2006/relationships/hyperlink" Target="https://www.javatpoint.com/java-string-intern" TargetMode="External"/><Relationship Id="rId7" Type="http://schemas.openxmlformats.org/officeDocument/2006/relationships/hyperlink" Target="https://www.javatpoint.com/java-string-trim" TargetMode="External"/><Relationship Id="rId2" Type="http://schemas.openxmlformats.org/officeDocument/2006/relationships/hyperlink" Target="https://www.javatpoint.com/java-string-split" TargetMode="External"/><Relationship Id="rId1" Type="http://schemas.openxmlformats.org/officeDocument/2006/relationships/slideLayout" Target="../slideLayouts/slideLayout1.xml"/><Relationship Id="rId6" Type="http://schemas.openxmlformats.org/officeDocument/2006/relationships/hyperlink" Target="https://www.javatpoint.com/java-string-touppercase" TargetMode="External"/><Relationship Id="rId5" Type="http://schemas.openxmlformats.org/officeDocument/2006/relationships/hyperlink" Target="https://www.javatpoint.com/java-string-tolowercase" TargetMode="External"/><Relationship Id="rId4" Type="http://schemas.openxmlformats.org/officeDocument/2006/relationships/hyperlink" Target="https://www.javatpoint.com/java-string-indexof" TargetMode="Externa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484368"/>
          </a:xfrm>
        </p:spPr>
        <p:txBody>
          <a:bodyPr>
            <a:normAutofit/>
          </a:bodyPr>
          <a:lstStyle/>
          <a:p>
            <a:endParaRPr lang="en-US" dirty="0"/>
          </a:p>
        </p:txBody>
      </p:sp>
      <p:sp>
        <p:nvSpPr>
          <p:cNvPr id="3" name="Subtitle 2"/>
          <p:cNvSpPr>
            <a:spLocks noGrp="1"/>
          </p:cNvSpPr>
          <p:nvPr>
            <p:ph type="subTitle" idx="1"/>
          </p:nvPr>
        </p:nvSpPr>
        <p:spPr>
          <a:xfrm>
            <a:off x="1524000" y="2338251"/>
            <a:ext cx="9144000" cy="2919549"/>
          </a:xfrm>
        </p:spPr>
        <p:txBody>
          <a:bodyPr/>
          <a:lstStyle/>
          <a:p>
            <a:r>
              <a:rPr lang="en-US" sz="4000" dirty="0"/>
              <a:t>Introduction to Strings in Java</a:t>
            </a:r>
          </a:p>
          <a:p>
            <a:r>
              <a:rPr lang="en-US" dirty="0"/>
              <a:t>Unit-3</a:t>
            </a:r>
          </a:p>
        </p:txBody>
      </p:sp>
    </p:spTree>
    <p:extLst>
      <p:ext uri="{BB962C8B-B14F-4D97-AF65-F5344CB8AC3E}">
        <p14:creationId xmlns:p14="http://schemas.microsoft.com/office/powerpoint/2010/main" val="39909579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01931" y="0"/>
            <a:ext cx="9144000" cy="484368"/>
          </a:xfrm>
        </p:spPr>
        <p:txBody>
          <a:bodyPr>
            <a:normAutofit/>
          </a:bodyPr>
          <a:lstStyle/>
          <a:p>
            <a:r>
              <a:rPr lang="en-US" sz="2400" b="1" i="0" u="sng" dirty="0">
                <a:solidFill>
                  <a:srgbClr val="000000"/>
                </a:solidFill>
                <a:effectLst/>
                <a:latin typeface="verdana" panose="020B0604030504040204" pitchFamily="34" charset="0"/>
              </a:rPr>
              <a:t>3. String </a:t>
            </a:r>
            <a:r>
              <a:rPr lang="en-US" sz="2400" b="1" i="0" u="sng" dirty="0" err="1">
                <a:solidFill>
                  <a:srgbClr val="000000"/>
                </a:solidFill>
                <a:effectLst/>
                <a:latin typeface="verdana" panose="020B0604030504040204" pitchFamily="34" charset="0"/>
              </a:rPr>
              <a:t>compareTo</a:t>
            </a:r>
            <a:r>
              <a:rPr lang="en-US" sz="2400" b="1" i="0" u="sng" dirty="0">
                <a:solidFill>
                  <a:srgbClr val="000000"/>
                </a:solidFill>
                <a:effectLst/>
                <a:latin typeface="verdana" panose="020B0604030504040204" pitchFamily="34" charset="0"/>
              </a:rPr>
              <a:t>() method</a:t>
            </a:r>
            <a:endParaRPr lang="en-US" sz="2400" b="1" u="sng" dirty="0"/>
          </a:p>
        </p:txBody>
      </p:sp>
      <p:sp>
        <p:nvSpPr>
          <p:cNvPr id="3" name="Subtitle 2"/>
          <p:cNvSpPr>
            <a:spLocks noGrp="1"/>
          </p:cNvSpPr>
          <p:nvPr>
            <p:ph type="subTitle" idx="1"/>
          </p:nvPr>
        </p:nvSpPr>
        <p:spPr>
          <a:xfrm>
            <a:off x="182879" y="757644"/>
            <a:ext cx="11769635" cy="5969727"/>
          </a:xfrm>
        </p:spPr>
        <p:txBody>
          <a:bodyPr>
            <a:normAutofit fontScale="85000" lnSpcReduction="20000"/>
          </a:bodyPr>
          <a:lstStyle/>
          <a:p>
            <a:pPr algn="l"/>
            <a:r>
              <a:rPr lang="en-US" b="0" i="0" dirty="0">
                <a:solidFill>
                  <a:srgbClr val="000000"/>
                </a:solidFill>
                <a:effectLst/>
                <a:latin typeface="verdana" panose="020B0604030504040204" pitchFamily="34" charset="0"/>
              </a:rPr>
              <a:t>The String </a:t>
            </a:r>
            <a:r>
              <a:rPr lang="en-US" b="0" i="0" dirty="0" err="1">
                <a:solidFill>
                  <a:srgbClr val="000000"/>
                </a:solidFill>
                <a:effectLst/>
                <a:latin typeface="verdana" panose="020B0604030504040204" pitchFamily="34" charset="0"/>
              </a:rPr>
              <a:t>compareTo</a:t>
            </a:r>
            <a:r>
              <a:rPr lang="en-US" b="0" i="0" dirty="0">
                <a:solidFill>
                  <a:srgbClr val="000000"/>
                </a:solidFill>
                <a:effectLst/>
                <a:latin typeface="verdana" panose="020B0604030504040204" pitchFamily="34" charset="0"/>
              </a:rPr>
              <a:t>() method compares values lexicographically and returns an integer value that describes if first string is less than, equal to or greater than second string.</a:t>
            </a:r>
          </a:p>
          <a:p>
            <a:pPr algn="l"/>
            <a:r>
              <a:rPr lang="en-US" b="0" i="0" dirty="0">
                <a:solidFill>
                  <a:srgbClr val="000000"/>
                </a:solidFill>
                <a:effectLst/>
                <a:latin typeface="verdana" panose="020B0604030504040204" pitchFamily="34" charset="0"/>
              </a:rPr>
              <a:t>Suppose s1 and s2 are two string variables. If:</a:t>
            </a:r>
          </a:p>
          <a:p>
            <a:pPr lvl="1" algn="l">
              <a:buFont typeface="Arial" panose="020B0604020202020204" pitchFamily="34" charset="0"/>
              <a:buChar char="•"/>
            </a:pPr>
            <a:r>
              <a:rPr lang="en-US" b="1" dirty="0">
                <a:solidFill>
                  <a:srgbClr val="000000"/>
                </a:solidFill>
                <a:effectLst/>
                <a:latin typeface="verdana" panose="020B0604030504040204" pitchFamily="34" charset="0"/>
              </a:rPr>
              <a:t>s1 == s2</a:t>
            </a:r>
            <a:r>
              <a:rPr lang="en-US" b="0" dirty="0">
                <a:solidFill>
                  <a:srgbClr val="000000"/>
                </a:solidFill>
                <a:effectLst/>
                <a:latin typeface="verdana" panose="020B0604030504040204" pitchFamily="34" charset="0"/>
              </a:rPr>
              <a:t> :0</a:t>
            </a:r>
          </a:p>
          <a:p>
            <a:pPr lvl="1" algn="l">
              <a:buFont typeface="Arial" panose="020B0604020202020204" pitchFamily="34" charset="0"/>
              <a:buChar char="•"/>
            </a:pPr>
            <a:r>
              <a:rPr lang="en-US" b="1" dirty="0">
                <a:solidFill>
                  <a:srgbClr val="000000"/>
                </a:solidFill>
                <a:effectLst/>
                <a:latin typeface="verdana" panose="020B0604030504040204" pitchFamily="34" charset="0"/>
              </a:rPr>
              <a:t>s1 &gt; s2 </a:t>
            </a:r>
            <a:r>
              <a:rPr lang="en-US" b="0" dirty="0">
                <a:solidFill>
                  <a:srgbClr val="000000"/>
                </a:solidFill>
                <a:effectLst/>
                <a:latin typeface="verdana" panose="020B0604030504040204" pitchFamily="34" charset="0"/>
              </a:rPr>
              <a:t>  :positive value</a:t>
            </a:r>
          </a:p>
          <a:p>
            <a:pPr lvl="1" algn="l">
              <a:buFont typeface="Arial" panose="020B0604020202020204" pitchFamily="34" charset="0"/>
              <a:buChar char="•"/>
            </a:pPr>
            <a:r>
              <a:rPr lang="en-US" b="1" dirty="0">
                <a:solidFill>
                  <a:srgbClr val="000000"/>
                </a:solidFill>
                <a:effectLst/>
                <a:latin typeface="verdana" panose="020B0604030504040204" pitchFamily="34" charset="0"/>
              </a:rPr>
              <a:t>s1 &lt; s2 </a:t>
            </a:r>
            <a:r>
              <a:rPr lang="en-US" b="0" dirty="0">
                <a:solidFill>
                  <a:srgbClr val="000000"/>
                </a:solidFill>
                <a:effectLst/>
                <a:latin typeface="verdana" panose="020B0604030504040204" pitchFamily="34" charset="0"/>
              </a:rPr>
              <a:t>  :negative value</a:t>
            </a:r>
          </a:p>
          <a:p>
            <a:pPr lvl="1" algn="l">
              <a:buFont typeface="Arial" panose="020B0604020202020204" pitchFamily="34" charset="0"/>
              <a:buChar char="•"/>
            </a:pPr>
            <a:endParaRPr lang="en-US" dirty="0">
              <a:solidFill>
                <a:srgbClr val="000000"/>
              </a:solidFill>
              <a:latin typeface="verdana" panose="020B0604030504040204" pitchFamily="34" charset="0"/>
            </a:endParaRPr>
          </a:p>
          <a:p>
            <a:pPr lvl="1" algn="l">
              <a:buFont typeface="Arial" panose="020B0604020202020204" pitchFamily="34" charset="0"/>
              <a:buChar char="•"/>
            </a:pPr>
            <a:endParaRPr lang="en-US" b="0" dirty="0">
              <a:solidFill>
                <a:srgbClr val="000000"/>
              </a:solidFill>
              <a:effectLst/>
              <a:latin typeface="verdana" panose="020B0604030504040204" pitchFamily="34" charset="0"/>
            </a:endParaRPr>
          </a:p>
          <a:p>
            <a:pPr lvl="1" algn="l">
              <a:buFont typeface="Arial" panose="020B0604020202020204" pitchFamily="34" charset="0"/>
              <a:buChar char="•"/>
            </a:pPr>
            <a:endParaRPr lang="en-US" b="0" dirty="0">
              <a:solidFill>
                <a:srgbClr val="000000"/>
              </a:solidFill>
              <a:effectLst/>
              <a:latin typeface="verdana" panose="020B0604030504040204" pitchFamily="34" charset="0"/>
            </a:endParaRPr>
          </a:p>
          <a:p>
            <a:pPr algn="l"/>
            <a:r>
              <a:rPr lang="en-US" b="1" i="0" dirty="0">
                <a:solidFill>
                  <a:srgbClr val="006699"/>
                </a:solidFill>
                <a:effectLst/>
                <a:latin typeface="verdana" panose="020B0604030504040204" pitchFamily="34" charset="0"/>
              </a:rPr>
              <a:t>class</a:t>
            </a:r>
            <a:r>
              <a:rPr lang="en-US" b="0" i="0" dirty="0">
                <a:solidFill>
                  <a:srgbClr val="000000"/>
                </a:solidFill>
                <a:effectLst/>
                <a:latin typeface="verdana" panose="020B0604030504040204" pitchFamily="34" charset="0"/>
              </a:rPr>
              <a:t> Teststringcomparison4{  </a:t>
            </a:r>
          </a:p>
          <a:p>
            <a:pPr algn="l"/>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public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static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void</a:t>
            </a:r>
            <a:r>
              <a:rPr lang="en-US" b="0" i="0" dirty="0">
                <a:solidFill>
                  <a:srgbClr val="000000"/>
                </a:solidFill>
                <a:effectLst/>
                <a:latin typeface="verdana" panose="020B0604030504040204" pitchFamily="34" charset="0"/>
              </a:rPr>
              <a:t> main(String </a:t>
            </a:r>
            <a:r>
              <a:rPr lang="en-US" b="0" i="0" dirty="0" err="1">
                <a:solidFill>
                  <a:srgbClr val="000000"/>
                </a:solidFill>
                <a:effectLst/>
                <a:latin typeface="verdana" panose="020B0604030504040204" pitchFamily="34" charset="0"/>
              </a:rPr>
              <a:t>args</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String s1=</a:t>
            </a:r>
            <a:r>
              <a:rPr lang="en-US" b="0" i="0" dirty="0">
                <a:solidFill>
                  <a:srgbClr val="0000FF"/>
                </a:solidFill>
                <a:effectLst/>
                <a:latin typeface="verdana" panose="020B0604030504040204" pitchFamily="34" charset="0"/>
              </a:rPr>
              <a:t>"</a:t>
            </a:r>
            <a:r>
              <a:rPr lang="en-US" b="0" i="0" dirty="0" err="1">
                <a:solidFill>
                  <a:srgbClr val="0000FF"/>
                </a:solidFill>
                <a:effectLst/>
                <a:latin typeface="verdana" panose="020B0604030504040204" pitchFamily="34" charset="0"/>
              </a:rPr>
              <a:t>Sachin</a:t>
            </a:r>
            <a:r>
              <a:rPr lang="en-US" b="0" i="0" dirty="0">
                <a:solidFill>
                  <a:srgbClr val="0000FF"/>
                </a:solidFill>
                <a:effectLst/>
                <a:latin typeface="verdana" panose="020B0604030504040204" pitchFamily="34" charset="0"/>
              </a:rPr>
              <a:t>"</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String s2=</a:t>
            </a:r>
            <a:r>
              <a:rPr lang="en-US" b="0" i="0" dirty="0">
                <a:solidFill>
                  <a:srgbClr val="0000FF"/>
                </a:solidFill>
                <a:effectLst/>
                <a:latin typeface="verdana" panose="020B0604030504040204" pitchFamily="34" charset="0"/>
              </a:rPr>
              <a:t>"</a:t>
            </a:r>
            <a:r>
              <a:rPr lang="en-US" b="0" i="0" dirty="0" err="1">
                <a:solidFill>
                  <a:srgbClr val="0000FF"/>
                </a:solidFill>
                <a:effectLst/>
                <a:latin typeface="verdana" panose="020B0604030504040204" pitchFamily="34" charset="0"/>
              </a:rPr>
              <a:t>Sachin</a:t>
            </a:r>
            <a:r>
              <a:rPr lang="en-US" b="0" i="0" dirty="0">
                <a:solidFill>
                  <a:srgbClr val="0000FF"/>
                </a:solidFill>
                <a:effectLst/>
                <a:latin typeface="verdana" panose="020B0604030504040204" pitchFamily="34" charset="0"/>
              </a:rPr>
              <a:t>"</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String s3=</a:t>
            </a:r>
            <a:r>
              <a:rPr lang="en-US" b="0" i="0" dirty="0">
                <a:solidFill>
                  <a:srgbClr val="0000FF"/>
                </a:solidFill>
                <a:effectLst/>
                <a:latin typeface="verdana" panose="020B0604030504040204" pitchFamily="34" charset="0"/>
              </a:rPr>
              <a:t>"</a:t>
            </a:r>
            <a:r>
              <a:rPr lang="en-US" b="0" i="0" dirty="0" err="1">
                <a:solidFill>
                  <a:srgbClr val="0000FF"/>
                </a:solidFill>
                <a:effectLst/>
                <a:latin typeface="verdana" panose="020B0604030504040204" pitchFamily="34" charset="0"/>
              </a:rPr>
              <a:t>Ratan</a:t>
            </a:r>
            <a:r>
              <a:rPr lang="en-US" b="0" i="0" dirty="0">
                <a:solidFill>
                  <a:srgbClr val="0000FF"/>
                </a:solidFill>
                <a:effectLst/>
                <a:latin typeface="verdana" panose="020B0604030504040204" pitchFamily="34" charset="0"/>
              </a:rPr>
              <a:t>"</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(s1.compareTo(s2));</a:t>
            </a:r>
            <a:r>
              <a:rPr lang="en-US" b="0" i="0" dirty="0">
                <a:solidFill>
                  <a:srgbClr val="008200"/>
                </a:solidFill>
                <a:effectLst/>
                <a:latin typeface="verdana" panose="020B0604030504040204" pitchFamily="34" charset="0"/>
              </a:rPr>
              <a:t>//0</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(s1.compareTo(s3));</a:t>
            </a:r>
            <a:r>
              <a:rPr lang="en-US" b="0" i="0" dirty="0">
                <a:solidFill>
                  <a:srgbClr val="008200"/>
                </a:solidFill>
                <a:effectLst/>
                <a:latin typeface="verdana" panose="020B0604030504040204" pitchFamily="34" charset="0"/>
              </a:rPr>
              <a:t>//1(because s1&gt;s3)</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(s3.compareTo(s1));</a:t>
            </a:r>
            <a:r>
              <a:rPr lang="en-US" b="0" i="0" dirty="0">
                <a:solidFill>
                  <a:srgbClr val="008200"/>
                </a:solidFill>
                <a:effectLst/>
                <a:latin typeface="verdana" panose="020B0604030504040204" pitchFamily="34" charset="0"/>
              </a:rPr>
              <a:t>//-1(because s3 &lt; s1 )</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  </a:t>
            </a:r>
          </a:p>
          <a:p>
            <a:pPr algn="l"/>
            <a:r>
              <a:rPr lang="en-US" b="0" i="0" dirty="0">
                <a:solidFill>
                  <a:srgbClr val="000000"/>
                </a:solidFill>
                <a:effectLst/>
                <a:latin typeface="verdana" panose="020B0604030504040204" pitchFamily="34" charset="0"/>
              </a:rPr>
              <a:t>} </a:t>
            </a:r>
          </a:p>
          <a:p>
            <a:pPr lvl="1" algn="l"/>
            <a:endParaRPr lang="en-US" b="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3272691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01931" y="0"/>
            <a:ext cx="9144000" cy="484368"/>
          </a:xfrm>
        </p:spPr>
        <p:txBody>
          <a:bodyPr>
            <a:normAutofit/>
          </a:bodyPr>
          <a:lstStyle/>
          <a:p>
            <a:r>
              <a:rPr lang="en-US" b="0" i="0" dirty="0" err="1">
                <a:solidFill>
                  <a:srgbClr val="000000"/>
                </a:solidFill>
                <a:effectLst/>
                <a:latin typeface="verdana" panose="020B0604030504040204" pitchFamily="34" charset="0"/>
              </a:rPr>
              <a:t>StringBuffer</a:t>
            </a:r>
            <a:r>
              <a:rPr lang="en-US" b="0" i="0" dirty="0">
                <a:solidFill>
                  <a:srgbClr val="000000"/>
                </a:solidFill>
                <a:effectLst/>
                <a:latin typeface="verdana" panose="020B0604030504040204" pitchFamily="34" charset="0"/>
              </a:rPr>
              <a:t> class</a:t>
            </a:r>
            <a:endParaRPr lang="en-US" dirty="0"/>
          </a:p>
        </p:txBody>
      </p:sp>
      <p:sp>
        <p:nvSpPr>
          <p:cNvPr id="4" name="Rectangle 3"/>
          <p:cNvSpPr/>
          <p:nvPr/>
        </p:nvSpPr>
        <p:spPr>
          <a:xfrm>
            <a:off x="605246" y="960848"/>
            <a:ext cx="11190514" cy="646331"/>
          </a:xfrm>
          <a:prstGeom prst="rect">
            <a:avLst/>
          </a:prstGeom>
        </p:spPr>
        <p:txBody>
          <a:bodyPr wrap="square">
            <a:spAutoFit/>
          </a:bodyPr>
          <a:lstStyle/>
          <a:p>
            <a:r>
              <a:rPr lang="en-US" b="0" i="0" dirty="0">
                <a:solidFill>
                  <a:srgbClr val="000000"/>
                </a:solidFill>
                <a:effectLst/>
                <a:latin typeface="verdana" panose="020B0604030504040204" pitchFamily="34" charset="0"/>
              </a:rPr>
              <a:t>Java </a:t>
            </a:r>
            <a:r>
              <a:rPr lang="en-US" b="0" i="0" dirty="0" err="1">
                <a:solidFill>
                  <a:srgbClr val="000000"/>
                </a:solidFill>
                <a:effectLst/>
                <a:latin typeface="verdana" panose="020B0604030504040204" pitchFamily="34" charset="0"/>
              </a:rPr>
              <a:t>StringBuffer</a:t>
            </a:r>
            <a:r>
              <a:rPr lang="en-US" b="0" i="0" dirty="0">
                <a:solidFill>
                  <a:srgbClr val="000000"/>
                </a:solidFill>
                <a:effectLst/>
                <a:latin typeface="verdana" panose="020B0604030504040204" pitchFamily="34" charset="0"/>
              </a:rPr>
              <a:t> class is used to create mutable (modifiable) string. The </a:t>
            </a:r>
            <a:r>
              <a:rPr lang="en-US" b="0" i="0" dirty="0" err="1">
                <a:solidFill>
                  <a:srgbClr val="000000"/>
                </a:solidFill>
                <a:effectLst/>
                <a:latin typeface="verdana" panose="020B0604030504040204" pitchFamily="34" charset="0"/>
              </a:rPr>
              <a:t>StringBuffer</a:t>
            </a:r>
            <a:r>
              <a:rPr lang="en-US" b="0" i="0" dirty="0">
                <a:solidFill>
                  <a:srgbClr val="000000"/>
                </a:solidFill>
                <a:effectLst/>
                <a:latin typeface="verdana" panose="020B0604030504040204" pitchFamily="34" charset="0"/>
              </a:rPr>
              <a:t> class in java is same as String class except it is mutable i.e. it can be changed.</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057718115"/>
              </p:ext>
            </p:extLst>
          </p:nvPr>
        </p:nvGraphicFramePr>
        <p:xfrm>
          <a:off x="768667" y="2083659"/>
          <a:ext cx="9067664" cy="2958605"/>
        </p:xfrm>
        <a:graphic>
          <a:graphicData uri="http://schemas.openxmlformats.org/drawingml/2006/table">
            <a:tbl>
              <a:tblPr/>
              <a:tblGrid>
                <a:gridCol w="4533832">
                  <a:extLst>
                    <a:ext uri="{9D8B030D-6E8A-4147-A177-3AD203B41FA5}">
                      <a16:colId xmlns:a16="http://schemas.microsoft.com/office/drawing/2014/main" val="1099524277"/>
                    </a:ext>
                  </a:extLst>
                </a:gridCol>
                <a:gridCol w="4533832">
                  <a:extLst>
                    <a:ext uri="{9D8B030D-6E8A-4147-A177-3AD203B41FA5}">
                      <a16:colId xmlns:a16="http://schemas.microsoft.com/office/drawing/2014/main" val="337846691"/>
                    </a:ext>
                  </a:extLst>
                </a:gridCol>
              </a:tblGrid>
              <a:tr h="516582">
                <a:tc>
                  <a:txBody>
                    <a:bodyPr/>
                    <a:lstStyle/>
                    <a:p>
                      <a:pPr algn="l" fontAlgn="t"/>
                      <a:r>
                        <a:rPr lang="en-US">
                          <a:solidFill>
                            <a:srgbClr val="000000"/>
                          </a:solidFill>
                          <a:effectLst/>
                          <a:latin typeface="times new roman" panose="02020603050405020304" pitchFamily="18" charset="0"/>
                        </a:rPr>
                        <a:t>Constructor</a:t>
                      </a:r>
                    </a:p>
                  </a:txBody>
                  <a:tcPr marL="114300" marR="114300" marT="114300" marB="114300">
                    <a:lnL w="9525" cap="flat" cmpd="sng" algn="ctr">
                      <a:solidFill>
                        <a:srgbClr val="E8C794"/>
                      </a:solidFill>
                      <a:prstDash val="solid"/>
                      <a:round/>
                      <a:headEnd type="none" w="med" len="med"/>
                      <a:tailEnd type="none" w="med" len="med"/>
                    </a:lnL>
                    <a:lnR w="9525" cap="flat" cmpd="sng" algn="ctr">
                      <a:solidFill>
                        <a:srgbClr val="E8C794"/>
                      </a:solidFill>
                      <a:prstDash val="solid"/>
                      <a:round/>
                      <a:headEnd type="none" w="med" len="med"/>
                      <a:tailEnd type="none" w="med" len="med"/>
                    </a:lnR>
                    <a:lnT w="9525" cap="flat" cmpd="sng" algn="ctr">
                      <a:solidFill>
                        <a:srgbClr val="E8C794"/>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a:solidFill>
                            <a:srgbClr val="000000"/>
                          </a:solidFill>
                          <a:effectLst/>
                          <a:latin typeface="times new roman" panose="02020603050405020304" pitchFamily="18" charset="0"/>
                        </a:rPr>
                        <a:t>Description</a:t>
                      </a:r>
                    </a:p>
                  </a:txBody>
                  <a:tcPr marL="114300" marR="114300" marT="114300" marB="114300">
                    <a:lnL w="9525" cap="flat" cmpd="sng" algn="ctr">
                      <a:solidFill>
                        <a:srgbClr val="E8C794"/>
                      </a:solidFill>
                      <a:prstDash val="solid"/>
                      <a:round/>
                      <a:headEnd type="none" w="med" len="med"/>
                      <a:tailEnd type="none" w="med" len="med"/>
                    </a:lnL>
                    <a:lnR w="9525" cap="flat" cmpd="sng" algn="ctr">
                      <a:solidFill>
                        <a:srgbClr val="E8C794"/>
                      </a:solidFill>
                      <a:prstDash val="solid"/>
                      <a:round/>
                      <a:headEnd type="none" w="med" len="med"/>
                      <a:tailEnd type="none" w="med" len="med"/>
                    </a:lnR>
                    <a:lnT w="9525" cap="flat" cmpd="sng" algn="ctr">
                      <a:solidFill>
                        <a:srgbClr val="E8C794"/>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4283471595"/>
                  </a:ext>
                </a:extLst>
              </a:tr>
              <a:tr h="720084">
                <a:tc>
                  <a:txBody>
                    <a:bodyPr/>
                    <a:lstStyle/>
                    <a:p>
                      <a:pPr algn="l" fontAlgn="t"/>
                      <a:r>
                        <a:rPr lang="en-US">
                          <a:solidFill>
                            <a:srgbClr val="000000"/>
                          </a:solidFill>
                          <a:effectLst/>
                          <a:latin typeface="verdana" panose="020B0604030504040204" pitchFamily="34" charset="0"/>
                        </a:rPr>
                        <a:t>StringBuffer()</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a:solidFill>
                            <a:srgbClr val="000000"/>
                          </a:solidFill>
                          <a:effectLst/>
                          <a:latin typeface="verdana" panose="020B0604030504040204" pitchFamily="34" charset="0"/>
                        </a:rPr>
                        <a:t>creates an empty string buffer with the initial capacity of 16.</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380666424"/>
                  </a:ext>
                </a:extLst>
              </a:tr>
              <a:tr h="720084">
                <a:tc>
                  <a:txBody>
                    <a:bodyPr/>
                    <a:lstStyle/>
                    <a:p>
                      <a:pPr algn="l" fontAlgn="t"/>
                      <a:r>
                        <a:rPr lang="en-US">
                          <a:solidFill>
                            <a:srgbClr val="000000"/>
                          </a:solidFill>
                          <a:effectLst/>
                          <a:latin typeface="verdana" panose="020B0604030504040204" pitchFamily="34" charset="0"/>
                        </a:rPr>
                        <a:t>StringBuffer(String str)</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a:solidFill>
                            <a:srgbClr val="000000"/>
                          </a:solidFill>
                          <a:effectLst/>
                          <a:latin typeface="verdana" panose="020B0604030504040204" pitchFamily="34" charset="0"/>
                        </a:rPr>
                        <a:t>creates a string buffer with the specified string.</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112278824"/>
                  </a:ext>
                </a:extLst>
              </a:tr>
              <a:tr h="1001855">
                <a:tc>
                  <a:txBody>
                    <a:bodyPr/>
                    <a:lstStyle/>
                    <a:p>
                      <a:pPr algn="l" fontAlgn="t"/>
                      <a:r>
                        <a:rPr lang="en-US">
                          <a:solidFill>
                            <a:srgbClr val="000000"/>
                          </a:solidFill>
                          <a:effectLst/>
                          <a:latin typeface="verdana" panose="020B0604030504040204" pitchFamily="34" charset="0"/>
                        </a:rPr>
                        <a:t>StringBuffer(int capacity)</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dirty="0">
                          <a:solidFill>
                            <a:srgbClr val="000000"/>
                          </a:solidFill>
                          <a:effectLst/>
                          <a:latin typeface="verdana" panose="020B0604030504040204" pitchFamily="34" charset="0"/>
                        </a:rPr>
                        <a:t>creates an empty string buffer with the specified capacity as length.</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029879522"/>
                  </a:ext>
                </a:extLst>
              </a:tr>
            </a:tbl>
          </a:graphicData>
        </a:graphic>
      </p:graphicFrame>
    </p:spTree>
    <p:extLst>
      <p:ext uri="{BB962C8B-B14F-4D97-AF65-F5344CB8AC3E}">
        <p14:creationId xmlns:p14="http://schemas.microsoft.com/office/powerpoint/2010/main" val="2678562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01931" y="0"/>
            <a:ext cx="9144000" cy="484368"/>
          </a:xfrm>
        </p:spPr>
        <p:txBody>
          <a:bodyPr>
            <a:normAutofit/>
          </a:bodyPr>
          <a:lstStyle/>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678231794"/>
              </p:ext>
            </p:extLst>
          </p:nvPr>
        </p:nvGraphicFramePr>
        <p:xfrm>
          <a:off x="0" y="0"/>
          <a:ext cx="12030891" cy="6894870"/>
        </p:xfrm>
        <a:graphic>
          <a:graphicData uri="http://schemas.openxmlformats.org/drawingml/2006/table">
            <a:tbl>
              <a:tblPr/>
              <a:tblGrid>
                <a:gridCol w="2736203">
                  <a:extLst>
                    <a:ext uri="{9D8B030D-6E8A-4147-A177-3AD203B41FA5}">
                      <a16:colId xmlns:a16="http://schemas.microsoft.com/office/drawing/2014/main" val="1980797921"/>
                    </a:ext>
                  </a:extLst>
                </a:gridCol>
                <a:gridCol w="3427162">
                  <a:extLst>
                    <a:ext uri="{9D8B030D-6E8A-4147-A177-3AD203B41FA5}">
                      <a16:colId xmlns:a16="http://schemas.microsoft.com/office/drawing/2014/main" val="1620862873"/>
                    </a:ext>
                  </a:extLst>
                </a:gridCol>
                <a:gridCol w="5867526">
                  <a:extLst>
                    <a:ext uri="{9D8B030D-6E8A-4147-A177-3AD203B41FA5}">
                      <a16:colId xmlns:a16="http://schemas.microsoft.com/office/drawing/2014/main" val="2551462506"/>
                    </a:ext>
                  </a:extLst>
                </a:gridCol>
              </a:tblGrid>
              <a:tr h="148763">
                <a:tc>
                  <a:txBody>
                    <a:bodyPr/>
                    <a:lstStyle/>
                    <a:p>
                      <a:pPr algn="l" fontAlgn="t"/>
                      <a:r>
                        <a:rPr lang="en-US" sz="600">
                          <a:solidFill>
                            <a:srgbClr val="000000"/>
                          </a:solidFill>
                          <a:effectLst/>
                          <a:latin typeface="times new roman" panose="02020603050405020304" pitchFamily="18" charset="0"/>
                        </a:rPr>
                        <a:t>Modifier and Type</a:t>
                      </a:r>
                    </a:p>
                  </a:txBody>
                  <a:tcPr marL="30759" marR="30759" marT="30759" marB="30759">
                    <a:lnL w="9525" cap="flat" cmpd="sng" algn="ctr">
                      <a:solidFill>
                        <a:srgbClr val="802465"/>
                      </a:solidFill>
                      <a:prstDash val="solid"/>
                      <a:round/>
                      <a:headEnd type="none" w="med" len="med"/>
                      <a:tailEnd type="none" w="med" len="med"/>
                    </a:lnL>
                    <a:lnR w="9525" cap="flat" cmpd="sng" algn="ctr">
                      <a:solidFill>
                        <a:srgbClr val="802465"/>
                      </a:solidFill>
                      <a:prstDash val="solid"/>
                      <a:round/>
                      <a:headEnd type="none" w="med" len="med"/>
                      <a:tailEnd type="none" w="med" len="med"/>
                    </a:lnR>
                    <a:lnT w="9525" cap="flat" cmpd="sng" algn="ctr">
                      <a:solidFill>
                        <a:srgbClr val="802465"/>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600">
                          <a:solidFill>
                            <a:srgbClr val="000000"/>
                          </a:solidFill>
                          <a:effectLst/>
                          <a:latin typeface="times new roman" panose="02020603050405020304" pitchFamily="18" charset="0"/>
                        </a:rPr>
                        <a:t>Method</a:t>
                      </a:r>
                    </a:p>
                  </a:txBody>
                  <a:tcPr marL="30759" marR="30759" marT="30759" marB="30759">
                    <a:lnL w="9525" cap="flat" cmpd="sng" algn="ctr">
                      <a:solidFill>
                        <a:srgbClr val="802465"/>
                      </a:solidFill>
                      <a:prstDash val="solid"/>
                      <a:round/>
                      <a:headEnd type="none" w="med" len="med"/>
                      <a:tailEnd type="none" w="med" len="med"/>
                    </a:lnL>
                    <a:lnR w="9525" cap="flat" cmpd="sng" algn="ctr">
                      <a:solidFill>
                        <a:srgbClr val="802465"/>
                      </a:solidFill>
                      <a:prstDash val="solid"/>
                      <a:round/>
                      <a:headEnd type="none" w="med" len="med"/>
                      <a:tailEnd type="none" w="med" len="med"/>
                    </a:lnR>
                    <a:lnT w="9525" cap="flat" cmpd="sng" algn="ctr">
                      <a:solidFill>
                        <a:srgbClr val="802465"/>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600">
                          <a:solidFill>
                            <a:srgbClr val="000000"/>
                          </a:solidFill>
                          <a:effectLst/>
                          <a:latin typeface="times new roman" panose="02020603050405020304" pitchFamily="18" charset="0"/>
                        </a:rPr>
                        <a:t>Description</a:t>
                      </a:r>
                    </a:p>
                  </a:txBody>
                  <a:tcPr marL="30759" marR="30759" marT="30759" marB="30759">
                    <a:lnL w="9525" cap="flat" cmpd="sng" algn="ctr">
                      <a:solidFill>
                        <a:srgbClr val="802465"/>
                      </a:solidFill>
                      <a:prstDash val="solid"/>
                      <a:round/>
                      <a:headEnd type="none" w="med" len="med"/>
                      <a:tailEnd type="none" w="med" len="med"/>
                    </a:lnL>
                    <a:lnR w="9525" cap="flat" cmpd="sng" algn="ctr">
                      <a:solidFill>
                        <a:srgbClr val="802465"/>
                      </a:solidFill>
                      <a:prstDash val="solid"/>
                      <a:round/>
                      <a:headEnd type="none" w="med" len="med"/>
                      <a:tailEnd type="none" w="med" len="med"/>
                    </a:lnR>
                    <a:lnT w="9525" cap="flat" cmpd="sng" algn="ctr">
                      <a:solidFill>
                        <a:srgbClr val="802465"/>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763202363"/>
                  </a:ext>
                </a:extLst>
              </a:tr>
              <a:tr h="988499">
                <a:tc>
                  <a:txBody>
                    <a:bodyPr/>
                    <a:lstStyle/>
                    <a:p>
                      <a:pPr algn="l" fontAlgn="t"/>
                      <a:r>
                        <a:rPr lang="en-US" sz="1600">
                          <a:solidFill>
                            <a:srgbClr val="000000"/>
                          </a:solidFill>
                          <a:effectLst/>
                          <a:latin typeface="verdana" panose="020B0604030504040204" pitchFamily="34" charset="0"/>
                        </a:rPr>
                        <a:t>public synchronized StringBuffer</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append(String s)</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is used to append the specified string with this string. The append() method is overloaded like append(char), append(</a:t>
                      </a:r>
                      <a:r>
                        <a:rPr lang="en-US" sz="1600" dirty="0" err="1">
                          <a:solidFill>
                            <a:srgbClr val="000000"/>
                          </a:solidFill>
                          <a:effectLst/>
                          <a:latin typeface="verdana" panose="020B0604030504040204" pitchFamily="34" charset="0"/>
                        </a:rPr>
                        <a:t>boolean</a:t>
                      </a:r>
                      <a:r>
                        <a:rPr lang="en-US" sz="1600" dirty="0">
                          <a:solidFill>
                            <a:srgbClr val="000000"/>
                          </a:solidFill>
                          <a:effectLst/>
                          <a:latin typeface="verdana" panose="020B0604030504040204" pitchFamily="34" charset="0"/>
                        </a:rPr>
                        <a:t>), append(</a:t>
                      </a:r>
                      <a:r>
                        <a:rPr lang="en-US" sz="1600" dirty="0" err="1">
                          <a:solidFill>
                            <a:srgbClr val="000000"/>
                          </a:solidFill>
                          <a:effectLst/>
                          <a:latin typeface="verdana" panose="020B0604030504040204" pitchFamily="34" charset="0"/>
                        </a:rPr>
                        <a:t>int</a:t>
                      </a:r>
                      <a:r>
                        <a:rPr lang="en-US" sz="1600" dirty="0">
                          <a:solidFill>
                            <a:srgbClr val="000000"/>
                          </a:solidFill>
                          <a:effectLst/>
                          <a:latin typeface="verdana" panose="020B0604030504040204" pitchFamily="34" charset="0"/>
                        </a:rPr>
                        <a:t>), append(float), append(double) etc.</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666046639"/>
                  </a:ext>
                </a:extLst>
              </a:tr>
              <a:tr h="1225651">
                <a:tc>
                  <a:txBody>
                    <a:bodyPr/>
                    <a:lstStyle/>
                    <a:p>
                      <a:pPr algn="l" fontAlgn="t"/>
                      <a:r>
                        <a:rPr lang="en-US" sz="1600">
                          <a:solidFill>
                            <a:srgbClr val="000000"/>
                          </a:solidFill>
                          <a:effectLst/>
                          <a:latin typeface="verdana" panose="020B0604030504040204" pitchFamily="34" charset="0"/>
                        </a:rPr>
                        <a:t>public synchronized StringBuffer</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insert(int offset, String s)</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is used to insert the specified string with this string at the specified position. The insert() method is overloaded like insert(int, char), insert(int, boolean), insert(int, int), insert(int, float), insert(int, double) etc.</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76833958"/>
                  </a:ext>
                </a:extLst>
              </a:tr>
              <a:tr h="514193">
                <a:tc>
                  <a:txBody>
                    <a:bodyPr/>
                    <a:lstStyle/>
                    <a:p>
                      <a:pPr algn="l" fontAlgn="t"/>
                      <a:r>
                        <a:rPr lang="en-US" sz="1600">
                          <a:solidFill>
                            <a:srgbClr val="000000"/>
                          </a:solidFill>
                          <a:effectLst/>
                          <a:latin typeface="verdana" panose="020B0604030504040204" pitchFamily="34" charset="0"/>
                        </a:rPr>
                        <a:t>public synchronized StringBuffer</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replace(int startIndex, int endIndex, String str)</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is used to replace the string from specified </a:t>
                      </a:r>
                      <a:r>
                        <a:rPr lang="en-US" sz="1600" dirty="0" err="1">
                          <a:solidFill>
                            <a:srgbClr val="000000"/>
                          </a:solidFill>
                          <a:effectLst/>
                          <a:latin typeface="verdana" panose="020B0604030504040204" pitchFamily="34" charset="0"/>
                        </a:rPr>
                        <a:t>startIndex</a:t>
                      </a:r>
                      <a:r>
                        <a:rPr lang="en-US" sz="1600" dirty="0">
                          <a:solidFill>
                            <a:srgbClr val="000000"/>
                          </a:solidFill>
                          <a:effectLst/>
                          <a:latin typeface="verdana" panose="020B0604030504040204" pitchFamily="34" charset="0"/>
                        </a:rPr>
                        <a:t> and </a:t>
                      </a:r>
                      <a:r>
                        <a:rPr lang="en-US" sz="1600" dirty="0" err="1">
                          <a:solidFill>
                            <a:srgbClr val="000000"/>
                          </a:solidFill>
                          <a:effectLst/>
                          <a:latin typeface="verdana" panose="020B0604030504040204" pitchFamily="34" charset="0"/>
                        </a:rPr>
                        <a:t>endIndex</a:t>
                      </a:r>
                      <a:r>
                        <a:rPr lang="en-US" sz="1600" dirty="0">
                          <a:solidFill>
                            <a:srgbClr val="000000"/>
                          </a:solidFill>
                          <a:effectLst/>
                          <a:latin typeface="verdana" panose="020B0604030504040204" pitchFamily="34" charset="0"/>
                        </a:rPr>
                        <a:t>.</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120038412"/>
                  </a:ext>
                </a:extLst>
              </a:tr>
              <a:tr h="514193">
                <a:tc>
                  <a:txBody>
                    <a:bodyPr/>
                    <a:lstStyle/>
                    <a:p>
                      <a:pPr algn="l" fontAlgn="t"/>
                      <a:r>
                        <a:rPr lang="en-US" sz="1600">
                          <a:solidFill>
                            <a:srgbClr val="000000"/>
                          </a:solidFill>
                          <a:effectLst/>
                          <a:latin typeface="verdana" panose="020B0604030504040204" pitchFamily="34" charset="0"/>
                        </a:rPr>
                        <a:t>public synchronized StringBuffer</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delete(int startIndex, int endIndex)</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is used to delete the string from specified startIndex and endIndex.</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437870280"/>
                  </a:ext>
                </a:extLst>
              </a:tr>
              <a:tr h="514193">
                <a:tc>
                  <a:txBody>
                    <a:bodyPr/>
                    <a:lstStyle/>
                    <a:p>
                      <a:pPr algn="l" fontAlgn="t"/>
                      <a:r>
                        <a:rPr lang="en-US" sz="1600">
                          <a:solidFill>
                            <a:srgbClr val="000000"/>
                          </a:solidFill>
                          <a:effectLst/>
                          <a:latin typeface="verdana" panose="020B0604030504040204" pitchFamily="34" charset="0"/>
                        </a:rPr>
                        <a:t>public synchronized StringBuffer</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reverse()</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is used to reverse the string.</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746016668"/>
                  </a:ext>
                </a:extLst>
              </a:tr>
              <a:tr h="277040">
                <a:tc>
                  <a:txBody>
                    <a:bodyPr/>
                    <a:lstStyle/>
                    <a:p>
                      <a:pPr algn="l" fontAlgn="t"/>
                      <a:r>
                        <a:rPr lang="en-US" sz="1600">
                          <a:solidFill>
                            <a:srgbClr val="000000"/>
                          </a:solidFill>
                          <a:effectLst/>
                          <a:latin typeface="verdana" panose="020B0604030504040204" pitchFamily="34" charset="0"/>
                        </a:rPr>
                        <a:t>public int</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capacity()</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is used to return the current capacity.</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824724443"/>
                  </a:ext>
                </a:extLst>
              </a:tr>
              <a:tr h="514193">
                <a:tc>
                  <a:txBody>
                    <a:bodyPr/>
                    <a:lstStyle/>
                    <a:p>
                      <a:pPr algn="l" fontAlgn="t"/>
                      <a:r>
                        <a:rPr lang="en-US" sz="1600">
                          <a:solidFill>
                            <a:srgbClr val="000000"/>
                          </a:solidFill>
                          <a:effectLst/>
                          <a:latin typeface="verdana" panose="020B0604030504040204" pitchFamily="34" charset="0"/>
                        </a:rPr>
                        <a:t>public void</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ensureCapacity(int minimumCapacity)</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is used to ensure the capacity at least equal to the given minimum.</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139496436"/>
                  </a:ext>
                </a:extLst>
              </a:tr>
              <a:tr h="514193">
                <a:tc>
                  <a:txBody>
                    <a:bodyPr/>
                    <a:lstStyle/>
                    <a:p>
                      <a:pPr algn="l" fontAlgn="t"/>
                      <a:r>
                        <a:rPr lang="en-US" sz="1600">
                          <a:solidFill>
                            <a:srgbClr val="000000"/>
                          </a:solidFill>
                          <a:effectLst/>
                          <a:latin typeface="verdana" panose="020B0604030504040204" pitchFamily="34" charset="0"/>
                        </a:rPr>
                        <a:t>public char</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charAt(int index)</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is used to return the character at the specified position.</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772638325"/>
                  </a:ext>
                </a:extLst>
              </a:tr>
              <a:tr h="514193">
                <a:tc>
                  <a:txBody>
                    <a:bodyPr/>
                    <a:lstStyle/>
                    <a:p>
                      <a:pPr algn="l" fontAlgn="t"/>
                      <a:r>
                        <a:rPr lang="en-US" sz="1600">
                          <a:solidFill>
                            <a:srgbClr val="000000"/>
                          </a:solidFill>
                          <a:effectLst/>
                          <a:latin typeface="verdana" panose="020B0604030504040204" pitchFamily="34" charset="0"/>
                        </a:rPr>
                        <a:t>public int</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length()</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is used to return the length of the string i.e. total number of characters.</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652789759"/>
                  </a:ext>
                </a:extLst>
              </a:tr>
              <a:tr h="514193">
                <a:tc>
                  <a:txBody>
                    <a:bodyPr/>
                    <a:lstStyle/>
                    <a:p>
                      <a:pPr algn="l" fontAlgn="t"/>
                      <a:r>
                        <a:rPr lang="en-US" sz="1600">
                          <a:solidFill>
                            <a:srgbClr val="000000"/>
                          </a:solidFill>
                          <a:effectLst/>
                          <a:latin typeface="verdana" panose="020B0604030504040204" pitchFamily="34" charset="0"/>
                        </a:rPr>
                        <a:t>public String</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substring(int beginIndex)</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is used to return the substring from the specified beginIndex.</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876981414"/>
                  </a:ext>
                </a:extLst>
              </a:tr>
              <a:tr h="514193">
                <a:tc>
                  <a:txBody>
                    <a:bodyPr/>
                    <a:lstStyle/>
                    <a:p>
                      <a:pPr algn="l" fontAlgn="t"/>
                      <a:r>
                        <a:rPr lang="en-US" sz="1600">
                          <a:solidFill>
                            <a:srgbClr val="000000"/>
                          </a:solidFill>
                          <a:effectLst/>
                          <a:latin typeface="verdana" panose="020B0604030504040204" pitchFamily="34" charset="0"/>
                        </a:rPr>
                        <a:t>public String</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substring(int beginIndex, int endIndex)</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is used to return the substring from the specified </a:t>
                      </a:r>
                      <a:r>
                        <a:rPr lang="en-US" sz="1600" dirty="0" err="1">
                          <a:solidFill>
                            <a:srgbClr val="000000"/>
                          </a:solidFill>
                          <a:effectLst/>
                          <a:latin typeface="verdana" panose="020B0604030504040204" pitchFamily="34" charset="0"/>
                        </a:rPr>
                        <a:t>beginIndex</a:t>
                      </a:r>
                      <a:r>
                        <a:rPr lang="en-US" sz="1600" dirty="0">
                          <a:solidFill>
                            <a:srgbClr val="000000"/>
                          </a:solidFill>
                          <a:effectLst/>
                          <a:latin typeface="verdana" panose="020B0604030504040204" pitchFamily="34" charset="0"/>
                        </a:rPr>
                        <a:t> and </a:t>
                      </a:r>
                      <a:r>
                        <a:rPr lang="en-US" sz="1600" dirty="0" err="1">
                          <a:solidFill>
                            <a:srgbClr val="000000"/>
                          </a:solidFill>
                          <a:effectLst/>
                          <a:latin typeface="verdana" panose="020B0604030504040204" pitchFamily="34" charset="0"/>
                        </a:rPr>
                        <a:t>endIndex</a:t>
                      </a:r>
                      <a:r>
                        <a:rPr lang="en-US" sz="1600" dirty="0">
                          <a:solidFill>
                            <a:srgbClr val="000000"/>
                          </a:solidFill>
                          <a:effectLst/>
                          <a:latin typeface="verdana" panose="020B0604030504040204" pitchFamily="34" charset="0"/>
                        </a:rPr>
                        <a:t>.</a:t>
                      </a:r>
                    </a:p>
                  </a:txBody>
                  <a:tcPr marL="20506" marR="20506" marT="20506" marB="2050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888217794"/>
                  </a:ext>
                </a:extLst>
              </a:tr>
            </a:tbl>
          </a:graphicData>
        </a:graphic>
      </p:graphicFrame>
    </p:spTree>
    <p:extLst>
      <p:ext uri="{BB962C8B-B14F-4D97-AF65-F5344CB8AC3E}">
        <p14:creationId xmlns:p14="http://schemas.microsoft.com/office/powerpoint/2010/main" val="282798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b="0" i="0" u="sng" dirty="0" err="1">
                <a:solidFill>
                  <a:srgbClr val="000000"/>
                </a:solidFill>
                <a:effectLst/>
                <a:latin typeface="verdana" panose="020B0604030504040204" pitchFamily="34" charset="0"/>
              </a:rPr>
              <a:t>StringBuilder</a:t>
            </a:r>
            <a:r>
              <a:rPr lang="en-US" sz="2800" b="0" i="0" u="sng" dirty="0">
                <a:solidFill>
                  <a:srgbClr val="000000"/>
                </a:solidFill>
                <a:effectLst/>
                <a:latin typeface="verdana" panose="020B0604030504040204" pitchFamily="34" charset="0"/>
              </a:rPr>
              <a:t> class</a:t>
            </a:r>
            <a:endParaRPr lang="en-US" sz="2800" u="sng" dirty="0"/>
          </a:p>
        </p:txBody>
      </p:sp>
      <p:sp>
        <p:nvSpPr>
          <p:cNvPr id="3" name="Content Placeholder 2"/>
          <p:cNvSpPr>
            <a:spLocks noGrp="1"/>
          </p:cNvSpPr>
          <p:nvPr>
            <p:ph idx="1"/>
          </p:nvPr>
        </p:nvSpPr>
        <p:spPr/>
        <p:txBody>
          <a:bodyPr/>
          <a:lstStyle/>
          <a:p>
            <a:r>
              <a:rPr lang="en-US" b="0" i="0" dirty="0">
                <a:solidFill>
                  <a:srgbClr val="000000"/>
                </a:solidFill>
                <a:effectLst/>
                <a:latin typeface="verdana" panose="020B0604030504040204" pitchFamily="34" charset="0"/>
              </a:rPr>
              <a:t>Java </a:t>
            </a:r>
            <a:r>
              <a:rPr lang="en-US" b="0" i="0" dirty="0" err="1">
                <a:solidFill>
                  <a:srgbClr val="000000"/>
                </a:solidFill>
                <a:effectLst/>
                <a:latin typeface="verdana" panose="020B0604030504040204" pitchFamily="34" charset="0"/>
              </a:rPr>
              <a:t>StringBuilder</a:t>
            </a:r>
            <a:r>
              <a:rPr lang="en-US" b="0" i="0" dirty="0">
                <a:solidFill>
                  <a:srgbClr val="000000"/>
                </a:solidFill>
                <a:effectLst/>
                <a:latin typeface="verdana" panose="020B0604030504040204" pitchFamily="34" charset="0"/>
              </a:rPr>
              <a:t> class is used to create mutable (modifiable) string. The Java </a:t>
            </a:r>
            <a:r>
              <a:rPr lang="en-US" b="0" i="0" dirty="0" err="1">
                <a:solidFill>
                  <a:srgbClr val="000000"/>
                </a:solidFill>
                <a:effectLst/>
                <a:latin typeface="verdana" panose="020B0604030504040204" pitchFamily="34" charset="0"/>
              </a:rPr>
              <a:t>StringBuilder</a:t>
            </a:r>
            <a:r>
              <a:rPr lang="en-US" b="0" i="0" dirty="0">
                <a:solidFill>
                  <a:srgbClr val="000000"/>
                </a:solidFill>
                <a:effectLst/>
                <a:latin typeface="verdana" panose="020B0604030504040204" pitchFamily="34" charset="0"/>
              </a:rPr>
              <a:t> class is same as </a:t>
            </a:r>
            <a:r>
              <a:rPr lang="en-US" b="0" i="0" dirty="0" err="1">
                <a:solidFill>
                  <a:srgbClr val="000000"/>
                </a:solidFill>
                <a:effectLst/>
                <a:latin typeface="verdana" panose="020B0604030504040204" pitchFamily="34" charset="0"/>
              </a:rPr>
              <a:t>StringBuffer</a:t>
            </a:r>
            <a:r>
              <a:rPr lang="en-US" b="0" i="0" dirty="0">
                <a:solidFill>
                  <a:srgbClr val="000000"/>
                </a:solidFill>
                <a:effectLst/>
                <a:latin typeface="verdana" panose="020B0604030504040204" pitchFamily="34" charset="0"/>
              </a:rPr>
              <a:t> class except that it is non-synchronized.</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475597628"/>
              </p:ext>
            </p:extLst>
          </p:nvPr>
        </p:nvGraphicFramePr>
        <p:xfrm>
          <a:off x="1003799" y="3429000"/>
          <a:ext cx="8277226" cy="2880360"/>
        </p:xfrm>
        <a:graphic>
          <a:graphicData uri="http://schemas.openxmlformats.org/drawingml/2006/table">
            <a:tbl>
              <a:tblPr/>
              <a:tblGrid>
                <a:gridCol w="4138613">
                  <a:extLst>
                    <a:ext uri="{9D8B030D-6E8A-4147-A177-3AD203B41FA5}">
                      <a16:colId xmlns:a16="http://schemas.microsoft.com/office/drawing/2014/main" val="2603606512"/>
                    </a:ext>
                  </a:extLst>
                </a:gridCol>
                <a:gridCol w="4138613">
                  <a:extLst>
                    <a:ext uri="{9D8B030D-6E8A-4147-A177-3AD203B41FA5}">
                      <a16:colId xmlns:a16="http://schemas.microsoft.com/office/drawing/2014/main" val="746586274"/>
                    </a:ext>
                  </a:extLst>
                </a:gridCol>
              </a:tblGrid>
              <a:tr h="0">
                <a:tc>
                  <a:txBody>
                    <a:bodyPr/>
                    <a:lstStyle/>
                    <a:p>
                      <a:pPr algn="l" fontAlgn="t"/>
                      <a:r>
                        <a:rPr lang="en-US">
                          <a:solidFill>
                            <a:srgbClr val="000000"/>
                          </a:solidFill>
                          <a:effectLst/>
                          <a:latin typeface="times new roman" panose="02020603050405020304" pitchFamily="18" charset="0"/>
                        </a:rPr>
                        <a:t>Constructor</a:t>
                      </a:r>
                    </a:p>
                  </a:txBody>
                  <a:tcPr marL="114300" marR="114300" marT="114300" marB="114300">
                    <a:lnL w="9525" cap="flat" cmpd="sng" algn="ctr">
                      <a:solidFill>
                        <a:srgbClr val="482A6A"/>
                      </a:solidFill>
                      <a:prstDash val="solid"/>
                      <a:round/>
                      <a:headEnd type="none" w="med" len="med"/>
                      <a:tailEnd type="none" w="med" len="med"/>
                    </a:lnL>
                    <a:lnR w="9525" cap="flat" cmpd="sng" algn="ctr">
                      <a:solidFill>
                        <a:srgbClr val="482A6A"/>
                      </a:solidFill>
                      <a:prstDash val="solid"/>
                      <a:round/>
                      <a:headEnd type="none" w="med" len="med"/>
                      <a:tailEnd type="none" w="med" len="med"/>
                    </a:lnR>
                    <a:lnT w="9525" cap="flat" cmpd="sng" algn="ctr">
                      <a:solidFill>
                        <a:srgbClr val="482A6A"/>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a:solidFill>
                            <a:srgbClr val="000000"/>
                          </a:solidFill>
                          <a:effectLst/>
                          <a:latin typeface="times new roman" panose="02020603050405020304" pitchFamily="18" charset="0"/>
                        </a:rPr>
                        <a:t>Description</a:t>
                      </a:r>
                    </a:p>
                  </a:txBody>
                  <a:tcPr marL="114300" marR="114300" marT="114300" marB="114300">
                    <a:lnL w="9525" cap="flat" cmpd="sng" algn="ctr">
                      <a:solidFill>
                        <a:srgbClr val="482A6A"/>
                      </a:solidFill>
                      <a:prstDash val="solid"/>
                      <a:round/>
                      <a:headEnd type="none" w="med" len="med"/>
                      <a:tailEnd type="none" w="med" len="med"/>
                    </a:lnL>
                    <a:lnR w="9525" cap="flat" cmpd="sng" algn="ctr">
                      <a:solidFill>
                        <a:srgbClr val="482A6A"/>
                      </a:solidFill>
                      <a:prstDash val="solid"/>
                      <a:round/>
                      <a:headEnd type="none" w="med" len="med"/>
                      <a:tailEnd type="none" w="med" len="med"/>
                    </a:lnR>
                    <a:lnT w="9525" cap="flat" cmpd="sng" algn="ctr">
                      <a:solidFill>
                        <a:srgbClr val="482A6A"/>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24149419"/>
                  </a:ext>
                </a:extLst>
              </a:tr>
              <a:tr h="0">
                <a:tc>
                  <a:txBody>
                    <a:bodyPr/>
                    <a:lstStyle/>
                    <a:p>
                      <a:pPr algn="l" fontAlgn="t"/>
                      <a:r>
                        <a:rPr lang="en-US">
                          <a:solidFill>
                            <a:srgbClr val="000000"/>
                          </a:solidFill>
                          <a:effectLst/>
                          <a:latin typeface="verdana" panose="020B0604030504040204" pitchFamily="34" charset="0"/>
                        </a:rPr>
                        <a:t>StringBuilder()</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a:solidFill>
                            <a:srgbClr val="000000"/>
                          </a:solidFill>
                          <a:effectLst/>
                          <a:latin typeface="verdana" panose="020B0604030504040204" pitchFamily="34" charset="0"/>
                        </a:rPr>
                        <a:t>creates an empty string Builder with the initial capacity of 16.</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676240258"/>
                  </a:ext>
                </a:extLst>
              </a:tr>
              <a:tr h="0">
                <a:tc>
                  <a:txBody>
                    <a:bodyPr/>
                    <a:lstStyle/>
                    <a:p>
                      <a:pPr algn="l" fontAlgn="t"/>
                      <a:r>
                        <a:rPr lang="en-US">
                          <a:solidFill>
                            <a:srgbClr val="000000"/>
                          </a:solidFill>
                          <a:effectLst/>
                          <a:latin typeface="verdana" panose="020B0604030504040204" pitchFamily="34" charset="0"/>
                        </a:rPr>
                        <a:t>StringBuilder(String str)</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a:solidFill>
                            <a:srgbClr val="000000"/>
                          </a:solidFill>
                          <a:effectLst/>
                          <a:latin typeface="verdana" panose="020B0604030504040204" pitchFamily="34" charset="0"/>
                        </a:rPr>
                        <a:t>creates a string Builder with the specified string.</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580663620"/>
                  </a:ext>
                </a:extLst>
              </a:tr>
              <a:tr h="0">
                <a:tc>
                  <a:txBody>
                    <a:bodyPr/>
                    <a:lstStyle/>
                    <a:p>
                      <a:pPr algn="l" fontAlgn="t"/>
                      <a:r>
                        <a:rPr lang="en-US">
                          <a:solidFill>
                            <a:srgbClr val="000000"/>
                          </a:solidFill>
                          <a:effectLst/>
                          <a:latin typeface="verdana" panose="020B0604030504040204" pitchFamily="34" charset="0"/>
                        </a:rPr>
                        <a:t>StringBuilder(int length)</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dirty="0">
                          <a:solidFill>
                            <a:srgbClr val="000000"/>
                          </a:solidFill>
                          <a:effectLst/>
                          <a:latin typeface="verdana" panose="020B0604030504040204" pitchFamily="34" charset="0"/>
                        </a:rPr>
                        <a:t>creates an empty string Builder with the specified capacity as length.</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510943253"/>
                  </a:ext>
                </a:extLst>
              </a:tr>
            </a:tbl>
          </a:graphicData>
        </a:graphic>
      </p:graphicFrame>
    </p:spTree>
    <p:extLst>
      <p:ext uri="{BB962C8B-B14F-4D97-AF65-F5344CB8AC3E}">
        <p14:creationId xmlns:p14="http://schemas.microsoft.com/office/powerpoint/2010/main" val="4025003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sz="2400" b="1" i="0" dirty="0">
                <a:solidFill>
                  <a:srgbClr val="006699"/>
                </a:solidFill>
                <a:effectLst/>
                <a:latin typeface="verdana" panose="020B0604030504040204" pitchFamily="34" charset="0"/>
              </a:rPr>
              <a:t>class</a:t>
            </a:r>
            <a:r>
              <a:rPr lang="en-US" sz="2400" b="0" i="0" dirty="0">
                <a:solidFill>
                  <a:srgbClr val="000000"/>
                </a:solidFill>
                <a:effectLst/>
                <a:latin typeface="verdana" panose="020B0604030504040204" pitchFamily="34" charset="0"/>
              </a:rPr>
              <a:t> </a:t>
            </a:r>
            <a:r>
              <a:rPr lang="en-US" sz="2400" b="0" i="0" dirty="0" err="1">
                <a:solidFill>
                  <a:srgbClr val="000000"/>
                </a:solidFill>
                <a:effectLst/>
                <a:latin typeface="verdana" panose="020B0604030504040204" pitchFamily="34" charset="0"/>
              </a:rPr>
              <a:t>StringBuilderExample</a:t>
            </a:r>
            <a:r>
              <a:rPr lang="en-US" sz="2400" b="0" i="0" dirty="0">
                <a:solidFill>
                  <a:srgbClr val="000000"/>
                </a:solidFill>
                <a:effectLst/>
                <a:latin typeface="verdana" panose="020B0604030504040204" pitchFamily="34" charset="0"/>
              </a:rPr>
              <a:t>{  </a:t>
            </a:r>
          </a:p>
          <a:p>
            <a:pPr marL="0" indent="0">
              <a:buNone/>
            </a:pPr>
            <a:r>
              <a:rPr lang="en-US" sz="2400" b="1" i="0" dirty="0">
                <a:solidFill>
                  <a:srgbClr val="006699"/>
                </a:solidFill>
                <a:effectLst/>
                <a:latin typeface="verdana" panose="020B0604030504040204" pitchFamily="34" charset="0"/>
              </a:rPr>
              <a:t>public</a:t>
            </a:r>
            <a:r>
              <a:rPr lang="en-US" sz="2400" b="0" i="0" dirty="0">
                <a:solidFill>
                  <a:srgbClr val="000000"/>
                </a:solidFill>
                <a:effectLst/>
                <a:latin typeface="verdana" panose="020B0604030504040204" pitchFamily="34" charset="0"/>
              </a:rPr>
              <a:t> </a:t>
            </a:r>
            <a:r>
              <a:rPr lang="en-US" sz="2400" b="1" i="0" dirty="0">
                <a:solidFill>
                  <a:srgbClr val="006699"/>
                </a:solidFill>
                <a:effectLst/>
                <a:latin typeface="verdana" panose="020B0604030504040204" pitchFamily="34" charset="0"/>
              </a:rPr>
              <a:t>static</a:t>
            </a:r>
            <a:r>
              <a:rPr lang="en-US" sz="2400" b="0" i="0" dirty="0">
                <a:solidFill>
                  <a:srgbClr val="000000"/>
                </a:solidFill>
                <a:effectLst/>
                <a:latin typeface="verdana" panose="020B0604030504040204" pitchFamily="34" charset="0"/>
              </a:rPr>
              <a:t> </a:t>
            </a:r>
            <a:r>
              <a:rPr lang="en-US" sz="2400" b="1" i="0" dirty="0">
                <a:solidFill>
                  <a:srgbClr val="006699"/>
                </a:solidFill>
                <a:effectLst/>
                <a:latin typeface="verdana" panose="020B0604030504040204" pitchFamily="34" charset="0"/>
              </a:rPr>
              <a:t>void</a:t>
            </a:r>
            <a:r>
              <a:rPr lang="en-US" sz="2400" b="0" i="0" dirty="0">
                <a:solidFill>
                  <a:srgbClr val="000000"/>
                </a:solidFill>
                <a:effectLst/>
                <a:latin typeface="verdana" panose="020B0604030504040204" pitchFamily="34" charset="0"/>
              </a:rPr>
              <a:t> main(String </a:t>
            </a:r>
            <a:r>
              <a:rPr lang="en-US" sz="2400" b="0" i="0" dirty="0" err="1">
                <a:solidFill>
                  <a:srgbClr val="000000"/>
                </a:solidFill>
                <a:effectLst/>
                <a:latin typeface="verdana" panose="020B0604030504040204" pitchFamily="34" charset="0"/>
              </a:rPr>
              <a:t>args</a:t>
            </a:r>
            <a:r>
              <a:rPr lang="en-US" sz="2400" b="0" i="0" dirty="0">
                <a:solidFill>
                  <a:srgbClr val="000000"/>
                </a:solidFill>
                <a:effectLst/>
                <a:latin typeface="verdana" panose="020B0604030504040204" pitchFamily="34" charset="0"/>
              </a:rPr>
              <a:t>[]){  </a:t>
            </a:r>
          </a:p>
          <a:p>
            <a:pPr marL="0" indent="0">
              <a:buNone/>
            </a:pPr>
            <a:r>
              <a:rPr lang="en-US" sz="2400" b="0" i="0" dirty="0" err="1">
                <a:solidFill>
                  <a:srgbClr val="000000"/>
                </a:solidFill>
                <a:effectLst/>
                <a:latin typeface="verdana" panose="020B0604030504040204" pitchFamily="34" charset="0"/>
              </a:rPr>
              <a:t>StringBuilder</a:t>
            </a:r>
            <a:r>
              <a:rPr lang="en-US" sz="2400" b="0" i="0" dirty="0">
                <a:solidFill>
                  <a:srgbClr val="000000"/>
                </a:solidFill>
                <a:effectLst/>
                <a:latin typeface="verdana" panose="020B0604030504040204" pitchFamily="34" charset="0"/>
              </a:rPr>
              <a:t> </a:t>
            </a:r>
            <a:r>
              <a:rPr lang="en-US" sz="2400" b="0" i="0" dirty="0" err="1">
                <a:solidFill>
                  <a:srgbClr val="000000"/>
                </a:solidFill>
                <a:effectLst/>
                <a:latin typeface="verdana" panose="020B0604030504040204" pitchFamily="34" charset="0"/>
              </a:rPr>
              <a:t>sb</a:t>
            </a:r>
            <a:r>
              <a:rPr lang="en-US" sz="2400" b="0" i="0" dirty="0">
                <a:solidFill>
                  <a:srgbClr val="000000"/>
                </a:solidFill>
                <a:effectLst/>
                <a:latin typeface="verdana" panose="020B0604030504040204" pitchFamily="34" charset="0"/>
              </a:rPr>
              <a:t>=</a:t>
            </a:r>
            <a:r>
              <a:rPr lang="en-US" sz="2400" b="1" i="0" dirty="0">
                <a:solidFill>
                  <a:srgbClr val="006699"/>
                </a:solidFill>
                <a:effectLst/>
                <a:latin typeface="verdana" panose="020B0604030504040204" pitchFamily="34" charset="0"/>
              </a:rPr>
              <a:t>new</a:t>
            </a:r>
            <a:r>
              <a:rPr lang="en-US" sz="2400" b="0" i="0" dirty="0">
                <a:solidFill>
                  <a:srgbClr val="000000"/>
                </a:solidFill>
                <a:effectLst/>
                <a:latin typeface="verdana" panose="020B0604030504040204" pitchFamily="34" charset="0"/>
              </a:rPr>
              <a:t> </a:t>
            </a:r>
            <a:r>
              <a:rPr lang="en-US" sz="2400" b="0" i="0" dirty="0" err="1">
                <a:solidFill>
                  <a:srgbClr val="000000"/>
                </a:solidFill>
                <a:effectLst/>
                <a:latin typeface="verdana" panose="020B0604030504040204" pitchFamily="34" charset="0"/>
              </a:rPr>
              <a:t>StringBuilder</a:t>
            </a:r>
            <a:r>
              <a:rPr lang="en-US" sz="2400" b="0" i="0" dirty="0">
                <a:solidFill>
                  <a:srgbClr val="000000"/>
                </a:solidFill>
                <a:effectLst/>
                <a:latin typeface="verdana" panose="020B0604030504040204" pitchFamily="34" charset="0"/>
              </a:rPr>
              <a:t>(</a:t>
            </a:r>
            <a:r>
              <a:rPr lang="en-US" sz="2400" b="0" i="0" dirty="0">
                <a:solidFill>
                  <a:srgbClr val="0000FF"/>
                </a:solidFill>
                <a:effectLst/>
                <a:latin typeface="verdana" panose="020B0604030504040204" pitchFamily="34" charset="0"/>
              </a:rPr>
              <a:t>"Hello "</a:t>
            </a:r>
            <a:r>
              <a:rPr lang="en-US" sz="2400" b="0" i="0" dirty="0">
                <a:solidFill>
                  <a:srgbClr val="000000"/>
                </a:solidFill>
                <a:effectLst/>
                <a:latin typeface="verdana" panose="020B0604030504040204" pitchFamily="34" charset="0"/>
              </a:rPr>
              <a:t>);  </a:t>
            </a:r>
          </a:p>
          <a:p>
            <a:pPr marL="0" indent="0">
              <a:buNone/>
            </a:pPr>
            <a:r>
              <a:rPr lang="en-US" sz="2400" b="0" i="0" dirty="0" err="1">
                <a:solidFill>
                  <a:srgbClr val="000000"/>
                </a:solidFill>
                <a:effectLst/>
                <a:latin typeface="verdana" panose="020B0604030504040204" pitchFamily="34" charset="0"/>
              </a:rPr>
              <a:t>sb.append</a:t>
            </a:r>
            <a:r>
              <a:rPr lang="en-US" sz="2400" b="0" i="0" dirty="0">
                <a:solidFill>
                  <a:srgbClr val="000000"/>
                </a:solidFill>
                <a:effectLst/>
                <a:latin typeface="verdana" panose="020B0604030504040204" pitchFamily="34" charset="0"/>
              </a:rPr>
              <a:t>(</a:t>
            </a:r>
            <a:r>
              <a:rPr lang="en-US" sz="2400" b="0" i="0" dirty="0">
                <a:solidFill>
                  <a:srgbClr val="0000FF"/>
                </a:solidFill>
                <a:effectLst/>
                <a:latin typeface="verdana" panose="020B0604030504040204" pitchFamily="34" charset="0"/>
              </a:rPr>
              <a:t>"Java"</a:t>
            </a:r>
            <a:r>
              <a:rPr lang="en-US" sz="2400" b="0" i="0" dirty="0">
                <a:solidFill>
                  <a:srgbClr val="000000"/>
                </a:solidFill>
                <a:effectLst/>
                <a:latin typeface="verdana" panose="020B0604030504040204" pitchFamily="34" charset="0"/>
              </a:rPr>
              <a:t>);</a:t>
            </a:r>
            <a:r>
              <a:rPr lang="en-US" sz="2400" b="0" i="0" dirty="0">
                <a:solidFill>
                  <a:srgbClr val="008200"/>
                </a:solidFill>
                <a:effectLst/>
                <a:latin typeface="verdana" panose="020B0604030504040204" pitchFamily="34" charset="0"/>
              </a:rPr>
              <a:t>//now original string is changed</a:t>
            </a:r>
            <a:r>
              <a:rPr lang="en-US" sz="2400" b="0" i="0" dirty="0">
                <a:solidFill>
                  <a:srgbClr val="000000"/>
                </a:solidFill>
                <a:effectLst/>
                <a:latin typeface="verdana" panose="020B0604030504040204" pitchFamily="34" charset="0"/>
              </a:rPr>
              <a:t>  </a:t>
            </a:r>
          </a:p>
          <a:p>
            <a:pPr marL="0" indent="0">
              <a:buNone/>
            </a:pPr>
            <a:r>
              <a:rPr lang="en-US" sz="2400" b="0" i="0" dirty="0" err="1">
                <a:solidFill>
                  <a:srgbClr val="000000"/>
                </a:solidFill>
                <a:effectLst/>
                <a:latin typeface="verdana" panose="020B0604030504040204" pitchFamily="34" charset="0"/>
              </a:rPr>
              <a:t>System.out.println</a:t>
            </a:r>
            <a:r>
              <a:rPr lang="en-US" sz="2400" b="0" i="0" dirty="0">
                <a:solidFill>
                  <a:srgbClr val="000000"/>
                </a:solidFill>
                <a:effectLst/>
                <a:latin typeface="verdana" panose="020B0604030504040204" pitchFamily="34" charset="0"/>
              </a:rPr>
              <a:t>(</a:t>
            </a:r>
            <a:r>
              <a:rPr lang="en-US" sz="2400" b="0" i="0" dirty="0" err="1">
                <a:solidFill>
                  <a:srgbClr val="000000"/>
                </a:solidFill>
                <a:effectLst/>
                <a:latin typeface="verdana" panose="020B0604030504040204" pitchFamily="34" charset="0"/>
              </a:rPr>
              <a:t>sb</a:t>
            </a:r>
            <a:r>
              <a:rPr lang="en-US" sz="2400" b="0" i="0" dirty="0">
                <a:solidFill>
                  <a:srgbClr val="000000"/>
                </a:solidFill>
                <a:effectLst/>
                <a:latin typeface="verdana" panose="020B0604030504040204" pitchFamily="34" charset="0"/>
              </a:rPr>
              <a:t>);</a:t>
            </a:r>
            <a:r>
              <a:rPr lang="en-US" sz="2400" b="0" i="0" dirty="0">
                <a:solidFill>
                  <a:srgbClr val="008200"/>
                </a:solidFill>
                <a:effectLst/>
                <a:latin typeface="verdana" panose="020B0604030504040204" pitchFamily="34" charset="0"/>
              </a:rPr>
              <a:t>//prints Hello Java</a:t>
            </a:r>
            <a:r>
              <a:rPr lang="en-US" sz="2400" b="0" i="0" dirty="0">
                <a:solidFill>
                  <a:srgbClr val="000000"/>
                </a:solidFill>
                <a:effectLst/>
                <a:latin typeface="verdana" panose="020B0604030504040204" pitchFamily="34" charset="0"/>
              </a:rPr>
              <a:t>  </a:t>
            </a:r>
          </a:p>
          <a:p>
            <a:pPr marL="0" indent="0">
              <a:buNone/>
            </a:pPr>
            <a:r>
              <a:rPr lang="en-US" sz="2400" b="0" i="0" dirty="0">
                <a:solidFill>
                  <a:srgbClr val="000000"/>
                </a:solidFill>
                <a:effectLst/>
                <a:latin typeface="verdana" panose="020B0604030504040204" pitchFamily="34" charset="0"/>
              </a:rPr>
              <a:t>}  </a:t>
            </a:r>
          </a:p>
          <a:p>
            <a:pPr marL="0" indent="0">
              <a:buNone/>
            </a:pPr>
            <a:r>
              <a:rPr lang="en-US" sz="2400" b="0" i="0" dirty="0">
                <a:solidFill>
                  <a:srgbClr val="000000"/>
                </a:solidFill>
                <a:effectLst/>
                <a:latin typeface="verdana" panose="020B0604030504040204" pitchFamily="34" charset="0"/>
              </a:rPr>
              <a:t>} </a:t>
            </a:r>
            <a:r>
              <a:rPr lang="en-US" b="0" i="0" dirty="0">
                <a:solidFill>
                  <a:srgbClr val="000000"/>
                </a:solidFill>
                <a:effectLst/>
                <a:latin typeface="verdana" panose="020B0604030504040204" pitchFamily="34" charset="0"/>
              </a:rPr>
              <a:t> </a:t>
            </a:r>
          </a:p>
          <a:p>
            <a:endParaRPr lang="en-US" dirty="0"/>
          </a:p>
        </p:txBody>
      </p:sp>
    </p:spTree>
    <p:extLst>
      <p:ext uri="{BB962C8B-B14F-4D97-AF65-F5344CB8AC3E}">
        <p14:creationId xmlns:p14="http://schemas.microsoft.com/office/powerpoint/2010/main" val="21440700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67249626"/>
              </p:ext>
            </p:extLst>
          </p:nvPr>
        </p:nvGraphicFramePr>
        <p:xfrm>
          <a:off x="535712" y="188460"/>
          <a:ext cx="10818088" cy="2666560"/>
        </p:xfrm>
        <a:graphic>
          <a:graphicData uri="http://schemas.openxmlformats.org/drawingml/2006/table">
            <a:tbl>
              <a:tblPr/>
              <a:tblGrid>
                <a:gridCol w="5409044">
                  <a:extLst>
                    <a:ext uri="{9D8B030D-6E8A-4147-A177-3AD203B41FA5}">
                      <a16:colId xmlns:a16="http://schemas.microsoft.com/office/drawing/2014/main" val="3373937990"/>
                    </a:ext>
                  </a:extLst>
                </a:gridCol>
                <a:gridCol w="5409044">
                  <a:extLst>
                    <a:ext uri="{9D8B030D-6E8A-4147-A177-3AD203B41FA5}">
                      <a16:colId xmlns:a16="http://schemas.microsoft.com/office/drawing/2014/main" val="1388829269"/>
                    </a:ext>
                  </a:extLst>
                </a:gridCol>
              </a:tblGrid>
              <a:tr h="739052">
                <a:tc>
                  <a:txBody>
                    <a:bodyPr/>
                    <a:lstStyle/>
                    <a:p>
                      <a:pPr algn="l" fontAlgn="t"/>
                      <a:br>
                        <a:rPr lang="en-US" dirty="0">
                          <a:solidFill>
                            <a:srgbClr val="000000"/>
                          </a:solidFill>
                          <a:effectLst/>
                          <a:latin typeface="times new roman" panose="02020603050405020304" pitchFamily="18" charset="0"/>
                        </a:rPr>
                      </a:br>
                      <a:r>
                        <a:rPr lang="en-US" dirty="0" err="1">
                          <a:solidFill>
                            <a:srgbClr val="000000"/>
                          </a:solidFill>
                          <a:effectLst/>
                          <a:latin typeface="times new roman" panose="02020603050405020304" pitchFamily="18" charset="0"/>
                        </a:rPr>
                        <a:t>StringBuffer</a:t>
                      </a:r>
                      <a:endParaRPr lang="en-US" dirty="0">
                        <a:solidFill>
                          <a:srgbClr val="000000"/>
                        </a:solidFill>
                        <a:effectLst/>
                        <a:latin typeface="times new roman" panose="02020603050405020304" pitchFamily="18" charset="0"/>
                      </a:endParaRPr>
                    </a:p>
                  </a:txBody>
                  <a:tcPr marL="114300" marR="114300" marT="114300" marB="114300">
                    <a:lnL w="9525" cap="flat" cmpd="sng" algn="ctr">
                      <a:solidFill>
                        <a:srgbClr val="20281D"/>
                      </a:solidFill>
                      <a:prstDash val="solid"/>
                      <a:round/>
                      <a:headEnd type="none" w="med" len="med"/>
                      <a:tailEnd type="none" w="med" len="med"/>
                    </a:lnL>
                    <a:lnR w="9525" cap="flat" cmpd="sng" algn="ctr">
                      <a:solidFill>
                        <a:srgbClr val="20281D"/>
                      </a:solidFill>
                      <a:prstDash val="solid"/>
                      <a:round/>
                      <a:headEnd type="none" w="med" len="med"/>
                      <a:tailEnd type="none" w="med" len="med"/>
                    </a:lnR>
                    <a:lnT w="9525" cap="flat" cmpd="sng" algn="ctr">
                      <a:solidFill>
                        <a:srgbClr val="20281D"/>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dirty="0" err="1">
                          <a:solidFill>
                            <a:srgbClr val="000000"/>
                          </a:solidFill>
                          <a:effectLst/>
                          <a:latin typeface="times new roman" panose="02020603050405020304" pitchFamily="18" charset="0"/>
                        </a:rPr>
                        <a:t>StringBuilder</a:t>
                      </a:r>
                      <a:endParaRPr lang="en-US" dirty="0">
                        <a:solidFill>
                          <a:srgbClr val="000000"/>
                        </a:solidFill>
                        <a:effectLst/>
                        <a:latin typeface="times new roman" panose="02020603050405020304" pitchFamily="18" charset="0"/>
                      </a:endParaRPr>
                    </a:p>
                  </a:txBody>
                  <a:tcPr marL="114300" marR="114300" marT="114300" marB="114300">
                    <a:lnL w="9525" cap="flat" cmpd="sng" algn="ctr">
                      <a:solidFill>
                        <a:srgbClr val="20281D"/>
                      </a:solidFill>
                      <a:prstDash val="solid"/>
                      <a:round/>
                      <a:headEnd type="none" w="med" len="med"/>
                      <a:tailEnd type="none" w="med" len="med"/>
                    </a:lnL>
                    <a:lnB w="9525"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418808523"/>
                  </a:ext>
                </a:extLst>
              </a:tr>
              <a:tr h="1188280">
                <a:tc>
                  <a:txBody>
                    <a:bodyPr/>
                    <a:lstStyle/>
                    <a:p>
                      <a:pPr algn="l" fontAlgn="t"/>
                      <a:r>
                        <a:rPr lang="en-US">
                          <a:solidFill>
                            <a:srgbClr val="000000"/>
                          </a:solidFill>
                          <a:effectLst/>
                          <a:latin typeface="verdana" panose="020B0604030504040204" pitchFamily="34" charset="0"/>
                        </a:rPr>
                        <a:t>StringBuffer is </a:t>
                      </a:r>
                      <a:r>
                        <a:rPr lang="en-US" i="1">
                          <a:solidFill>
                            <a:srgbClr val="000000"/>
                          </a:solidFill>
                          <a:effectLst/>
                          <a:latin typeface="verdana" panose="020B0604030504040204" pitchFamily="34" charset="0"/>
                        </a:rPr>
                        <a:t>synchronized</a:t>
                      </a:r>
                      <a:r>
                        <a:rPr lang="en-US">
                          <a:solidFill>
                            <a:srgbClr val="000000"/>
                          </a:solidFill>
                          <a:effectLst/>
                          <a:latin typeface="verdana" panose="020B0604030504040204" pitchFamily="34" charset="0"/>
                        </a:rPr>
                        <a:t> i.e. thread safe. It means two threads can't call the methods of StringBuffer simultaneously.</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a:solidFill>
                            <a:srgbClr val="000000"/>
                          </a:solidFill>
                          <a:effectLst/>
                          <a:latin typeface="verdana" panose="020B0604030504040204" pitchFamily="34" charset="0"/>
                        </a:rPr>
                        <a:t>StringBuilder is </a:t>
                      </a:r>
                      <a:r>
                        <a:rPr lang="en-US" i="1">
                          <a:solidFill>
                            <a:srgbClr val="000000"/>
                          </a:solidFill>
                          <a:effectLst/>
                          <a:latin typeface="verdana" panose="020B0604030504040204" pitchFamily="34" charset="0"/>
                        </a:rPr>
                        <a:t>non-synchronized</a:t>
                      </a:r>
                      <a:r>
                        <a:rPr lang="en-US">
                          <a:solidFill>
                            <a:srgbClr val="000000"/>
                          </a:solidFill>
                          <a:effectLst/>
                          <a:latin typeface="verdana" panose="020B0604030504040204" pitchFamily="34" charset="0"/>
                        </a:rPr>
                        <a:t> i.e. not thread safe. It means two threads can call the methods of StringBuilder simultaneously.</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068806297"/>
                  </a:ext>
                </a:extLst>
              </a:tr>
              <a:tr h="666596">
                <a:tc>
                  <a:txBody>
                    <a:bodyPr/>
                    <a:lstStyle/>
                    <a:p>
                      <a:pPr algn="l" fontAlgn="t"/>
                      <a:r>
                        <a:rPr lang="en-US" dirty="0" err="1">
                          <a:solidFill>
                            <a:srgbClr val="000000"/>
                          </a:solidFill>
                          <a:effectLst/>
                          <a:latin typeface="verdana" panose="020B0604030504040204" pitchFamily="34" charset="0"/>
                        </a:rPr>
                        <a:t>StringBuffer</a:t>
                      </a:r>
                      <a:r>
                        <a:rPr lang="en-US" dirty="0">
                          <a:solidFill>
                            <a:srgbClr val="000000"/>
                          </a:solidFill>
                          <a:effectLst/>
                          <a:latin typeface="verdana" panose="020B0604030504040204" pitchFamily="34" charset="0"/>
                        </a:rPr>
                        <a:t> is </a:t>
                      </a:r>
                      <a:r>
                        <a:rPr lang="en-US" i="1" dirty="0">
                          <a:solidFill>
                            <a:srgbClr val="000000"/>
                          </a:solidFill>
                          <a:effectLst/>
                          <a:latin typeface="verdana" panose="020B0604030504040204" pitchFamily="34" charset="0"/>
                        </a:rPr>
                        <a:t>less efficient</a:t>
                      </a:r>
                      <a:r>
                        <a:rPr lang="en-US" dirty="0">
                          <a:solidFill>
                            <a:srgbClr val="000000"/>
                          </a:solidFill>
                          <a:effectLst/>
                          <a:latin typeface="verdana" panose="020B0604030504040204" pitchFamily="34" charset="0"/>
                        </a:rPr>
                        <a:t> than </a:t>
                      </a:r>
                      <a:r>
                        <a:rPr lang="en-US" dirty="0" err="1">
                          <a:solidFill>
                            <a:srgbClr val="000000"/>
                          </a:solidFill>
                          <a:effectLst/>
                          <a:latin typeface="verdana" panose="020B0604030504040204" pitchFamily="34" charset="0"/>
                        </a:rPr>
                        <a:t>StringBuilder</a:t>
                      </a:r>
                      <a:r>
                        <a:rPr lang="en-US" dirty="0">
                          <a:solidFill>
                            <a:srgbClr val="000000"/>
                          </a:solidFill>
                          <a:effectLst/>
                          <a:latin typeface="verdana" panose="020B0604030504040204" pitchFamily="34" charset="0"/>
                        </a:rPr>
                        <a:t>.</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dirty="0" err="1">
                          <a:solidFill>
                            <a:srgbClr val="000000"/>
                          </a:solidFill>
                          <a:effectLst/>
                          <a:latin typeface="verdana" panose="020B0604030504040204" pitchFamily="34" charset="0"/>
                        </a:rPr>
                        <a:t>StringBuilder</a:t>
                      </a:r>
                      <a:r>
                        <a:rPr lang="en-US" dirty="0">
                          <a:solidFill>
                            <a:srgbClr val="000000"/>
                          </a:solidFill>
                          <a:effectLst/>
                          <a:latin typeface="verdana" panose="020B0604030504040204" pitchFamily="34" charset="0"/>
                        </a:rPr>
                        <a:t> is </a:t>
                      </a:r>
                      <a:r>
                        <a:rPr lang="en-US" i="1" dirty="0">
                          <a:solidFill>
                            <a:srgbClr val="000000"/>
                          </a:solidFill>
                          <a:effectLst/>
                          <a:latin typeface="verdana" panose="020B0604030504040204" pitchFamily="34" charset="0"/>
                        </a:rPr>
                        <a:t>more efficient</a:t>
                      </a:r>
                      <a:r>
                        <a:rPr lang="en-US" dirty="0">
                          <a:solidFill>
                            <a:srgbClr val="000000"/>
                          </a:solidFill>
                          <a:effectLst/>
                          <a:latin typeface="verdana" panose="020B0604030504040204" pitchFamily="34" charset="0"/>
                        </a:rPr>
                        <a:t> than </a:t>
                      </a:r>
                      <a:r>
                        <a:rPr lang="en-US" dirty="0" err="1">
                          <a:solidFill>
                            <a:srgbClr val="000000"/>
                          </a:solidFill>
                          <a:effectLst/>
                          <a:latin typeface="verdana" panose="020B0604030504040204" pitchFamily="34" charset="0"/>
                        </a:rPr>
                        <a:t>StringBuffer</a:t>
                      </a:r>
                      <a:r>
                        <a:rPr lang="en-US" dirty="0">
                          <a:solidFill>
                            <a:srgbClr val="000000"/>
                          </a:solidFill>
                          <a:effectLst/>
                          <a:latin typeface="verdana" panose="020B0604030504040204" pitchFamily="34" charset="0"/>
                        </a:rPr>
                        <a:t>.</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848600025"/>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918938509"/>
              </p:ext>
            </p:extLst>
          </p:nvPr>
        </p:nvGraphicFramePr>
        <p:xfrm>
          <a:off x="267856" y="3677195"/>
          <a:ext cx="11656288" cy="2475029"/>
        </p:xfrm>
        <a:graphic>
          <a:graphicData uri="http://schemas.openxmlformats.org/drawingml/2006/table">
            <a:tbl>
              <a:tblPr/>
              <a:tblGrid>
                <a:gridCol w="5828144">
                  <a:extLst>
                    <a:ext uri="{9D8B030D-6E8A-4147-A177-3AD203B41FA5}">
                      <a16:colId xmlns:a16="http://schemas.microsoft.com/office/drawing/2014/main" val="1078362464"/>
                    </a:ext>
                  </a:extLst>
                </a:gridCol>
                <a:gridCol w="5828144">
                  <a:extLst>
                    <a:ext uri="{9D8B030D-6E8A-4147-A177-3AD203B41FA5}">
                      <a16:colId xmlns:a16="http://schemas.microsoft.com/office/drawing/2014/main" val="3972199470"/>
                    </a:ext>
                  </a:extLst>
                </a:gridCol>
              </a:tblGrid>
              <a:tr h="502919">
                <a:tc>
                  <a:txBody>
                    <a:bodyPr/>
                    <a:lstStyle/>
                    <a:p>
                      <a:pPr algn="l" fontAlgn="t"/>
                      <a:r>
                        <a:rPr lang="en-US" sz="1500" dirty="0">
                          <a:solidFill>
                            <a:srgbClr val="000000"/>
                          </a:solidFill>
                          <a:effectLst/>
                          <a:latin typeface="times new roman" panose="02020603050405020304" pitchFamily="18" charset="0"/>
                        </a:rPr>
                        <a:t>String</a:t>
                      </a:r>
                    </a:p>
                  </a:txBody>
                  <a:tcPr marL="92977" marR="92977" marT="92977" marB="92977">
                    <a:lnL w="9525" cap="flat" cmpd="sng" algn="ctr">
                      <a:solidFill>
                        <a:srgbClr val="D8211D"/>
                      </a:solidFill>
                      <a:prstDash val="solid"/>
                      <a:round/>
                      <a:headEnd type="none" w="med" len="med"/>
                      <a:tailEnd type="none" w="med" len="med"/>
                    </a:lnL>
                    <a:lnR w="9525" cap="flat" cmpd="sng" algn="ctr">
                      <a:solidFill>
                        <a:srgbClr val="D8211D"/>
                      </a:solidFill>
                      <a:prstDash val="solid"/>
                      <a:round/>
                      <a:headEnd type="none" w="med" len="med"/>
                      <a:tailEnd type="none" w="med" len="med"/>
                    </a:lnR>
                    <a:lnT w="9525" cap="flat" cmpd="sng" algn="ctr">
                      <a:solidFill>
                        <a:srgbClr val="D8211D"/>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500" dirty="0" err="1">
                          <a:solidFill>
                            <a:srgbClr val="000000"/>
                          </a:solidFill>
                          <a:effectLst/>
                          <a:latin typeface="times new roman" panose="02020603050405020304" pitchFamily="18" charset="0"/>
                        </a:rPr>
                        <a:t>StringBuffer</a:t>
                      </a:r>
                      <a:endParaRPr lang="en-US" sz="1500" dirty="0">
                        <a:solidFill>
                          <a:srgbClr val="000000"/>
                        </a:solidFill>
                        <a:effectLst/>
                        <a:latin typeface="times new roman" panose="02020603050405020304" pitchFamily="18" charset="0"/>
                      </a:endParaRPr>
                    </a:p>
                  </a:txBody>
                  <a:tcPr marL="92977" marR="92977" marT="92977" marB="92977">
                    <a:lnL w="9525" cap="flat" cmpd="sng" algn="ctr">
                      <a:solidFill>
                        <a:srgbClr val="D8211D"/>
                      </a:solidFill>
                      <a:prstDash val="solid"/>
                      <a:round/>
                      <a:headEnd type="none" w="med" len="med"/>
                      <a:tailEnd type="none" w="med" len="med"/>
                    </a:lnL>
                    <a:lnB w="9525" cap="flat" cmpd="sng" algn="ctr">
                      <a:solidFill>
                        <a:srgbClr val="C7CCBE"/>
                      </a:solidFill>
                      <a:prstDash val="solid"/>
                      <a:round/>
                      <a:headEnd type="none" w="med" len="med"/>
                      <a:tailEnd type="none" w="med" len="med"/>
                    </a:lnB>
                  </a:tcPr>
                </a:tc>
                <a:extLst>
                  <a:ext uri="{0D108BD9-81ED-4DB2-BD59-A6C34878D82A}">
                    <a16:rowId xmlns:a16="http://schemas.microsoft.com/office/drawing/2014/main" val="3913068415"/>
                  </a:ext>
                </a:extLst>
              </a:tr>
              <a:tr h="324887">
                <a:tc>
                  <a:txBody>
                    <a:bodyPr/>
                    <a:lstStyle/>
                    <a:p>
                      <a:pPr algn="l" fontAlgn="t"/>
                      <a:r>
                        <a:rPr lang="en-US" sz="1500" dirty="0">
                          <a:solidFill>
                            <a:srgbClr val="000000"/>
                          </a:solidFill>
                          <a:effectLst/>
                          <a:latin typeface="verdana" panose="020B0604030504040204" pitchFamily="34" charset="0"/>
                        </a:rPr>
                        <a:t>String class is immutable.</a:t>
                      </a:r>
                    </a:p>
                  </a:txBody>
                  <a:tcPr marL="61985" marR="61985" marT="61985" marB="6198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500">
                          <a:solidFill>
                            <a:srgbClr val="000000"/>
                          </a:solidFill>
                          <a:effectLst/>
                          <a:latin typeface="verdana" panose="020B0604030504040204" pitchFamily="34" charset="0"/>
                        </a:rPr>
                        <a:t>StringBuffer class is mutable.</a:t>
                      </a:r>
                    </a:p>
                  </a:txBody>
                  <a:tcPr marL="61985" marR="61985" marT="61985" marB="6198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755178398"/>
                  </a:ext>
                </a:extLst>
              </a:tr>
              <a:tr h="746188">
                <a:tc>
                  <a:txBody>
                    <a:bodyPr/>
                    <a:lstStyle/>
                    <a:p>
                      <a:pPr algn="l" fontAlgn="t"/>
                      <a:r>
                        <a:rPr lang="en-US" sz="1500" dirty="0">
                          <a:solidFill>
                            <a:srgbClr val="000000"/>
                          </a:solidFill>
                          <a:effectLst/>
                          <a:latin typeface="verdana" panose="020B0604030504040204" pitchFamily="34" charset="0"/>
                        </a:rPr>
                        <a:t>String is slow and consumes more memory when you </a:t>
                      </a:r>
                      <a:r>
                        <a:rPr lang="en-US" sz="1500" dirty="0" err="1">
                          <a:solidFill>
                            <a:srgbClr val="000000"/>
                          </a:solidFill>
                          <a:effectLst/>
                          <a:latin typeface="verdana" panose="020B0604030504040204" pitchFamily="34" charset="0"/>
                        </a:rPr>
                        <a:t>concat</a:t>
                      </a:r>
                      <a:r>
                        <a:rPr lang="en-US" sz="1500" dirty="0">
                          <a:solidFill>
                            <a:srgbClr val="000000"/>
                          </a:solidFill>
                          <a:effectLst/>
                          <a:latin typeface="verdana" panose="020B0604030504040204" pitchFamily="34" charset="0"/>
                        </a:rPr>
                        <a:t> too many strings because every time it creates new instance.</a:t>
                      </a:r>
                    </a:p>
                  </a:txBody>
                  <a:tcPr marL="61985" marR="61985" marT="61985" marB="6198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500">
                          <a:solidFill>
                            <a:srgbClr val="000000"/>
                          </a:solidFill>
                          <a:effectLst/>
                          <a:latin typeface="verdana" panose="020B0604030504040204" pitchFamily="34" charset="0"/>
                        </a:rPr>
                        <a:t>StringBuffer is fast and consumes less memory when you cancat strings.</a:t>
                      </a:r>
                    </a:p>
                  </a:txBody>
                  <a:tcPr marL="61985" marR="61985" marT="61985" marB="6198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003244892"/>
                  </a:ext>
                </a:extLst>
              </a:tr>
              <a:tr h="746188">
                <a:tc>
                  <a:txBody>
                    <a:bodyPr/>
                    <a:lstStyle/>
                    <a:p>
                      <a:pPr algn="l" fontAlgn="t"/>
                      <a:r>
                        <a:rPr lang="en-US" sz="1500">
                          <a:solidFill>
                            <a:srgbClr val="000000"/>
                          </a:solidFill>
                          <a:effectLst/>
                          <a:latin typeface="verdana" panose="020B0604030504040204" pitchFamily="34" charset="0"/>
                        </a:rPr>
                        <a:t>String class overrides the equals() method of Object class. So you can compare the contents of two strings by equals() method.</a:t>
                      </a:r>
                    </a:p>
                  </a:txBody>
                  <a:tcPr marL="61985" marR="61985" marT="61985" marB="6198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500" dirty="0" err="1">
                          <a:solidFill>
                            <a:srgbClr val="000000"/>
                          </a:solidFill>
                          <a:effectLst/>
                          <a:latin typeface="verdana" panose="020B0604030504040204" pitchFamily="34" charset="0"/>
                        </a:rPr>
                        <a:t>StringBuffer</a:t>
                      </a:r>
                      <a:r>
                        <a:rPr lang="en-US" sz="1500" dirty="0">
                          <a:solidFill>
                            <a:srgbClr val="000000"/>
                          </a:solidFill>
                          <a:effectLst/>
                          <a:latin typeface="verdana" panose="020B0604030504040204" pitchFamily="34" charset="0"/>
                        </a:rPr>
                        <a:t> class doesn't override the equals() method of Object class.</a:t>
                      </a:r>
                    </a:p>
                  </a:txBody>
                  <a:tcPr marL="61985" marR="61985" marT="61985" marB="6198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620106184"/>
                  </a:ext>
                </a:extLst>
              </a:tr>
            </a:tbl>
          </a:graphicData>
        </a:graphic>
      </p:graphicFrame>
    </p:spTree>
    <p:extLst>
      <p:ext uri="{BB962C8B-B14F-4D97-AF65-F5344CB8AC3E}">
        <p14:creationId xmlns:p14="http://schemas.microsoft.com/office/powerpoint/2010/main" val="12748667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16932"/>
            <a:ext cx="10515600" cy="601526"/>
          </a:xfrm>
        </p:spPr>
        <p:txBody>
          <a:bodyPr>
            <a:normAutofit/>
          </a:bodyPr>
          <a:lstStyle/>
          <a:p>
            <a:r>
              <a:rPr lang="en-US" sz="2400" b="1" u="sng" dirty="0"/>
              <a:t>String </a:t>
            </a:r>
            <a:r>
              <a:rPr lang="en-US" sz="2400" b="1" u="sng" dirty="0" err="1"/>
              <a:t>equalsIgnoreCase</a:t>
            </a:r>
            <a:r>
              <a:rPr lang="en-US" sz="2400" b="1" u="sng" dirty="0"/>
              <a:t>() Method Example</a:t>
            </a:r>
          </a:p>
        </p:txBody>
      </p:sp>
      <p:sp>
        <p:nvSpPr>
          <p:cNvPr id="3" name="Content Placeholder 2"/>
          <p:cNvSpPr>
            <a:spLocks noGrp="1"/>
          </p:cNvSpPr>
          <p:nvPr>
            <p:ph idx="1"/>
          </p:nvPr>
        </p:nvSpPr>
        <p:spPr>
          <a:xfrm>
            <a:off x="838200" y="875211"/>
            <a:ext cx="11022874" cy="5878286"/>
          </a:xfrm>
        </p:spPr>
        <p:txBody>
          <a:bodyPr>
            <a:normAutofit fontScale="70000" lnSpcReduction="20000"/>
          </a:bodyPr>
          <a:lstStyle/>
          <a:p>
            <a:pPr marL="0" indent="0">
              <a:buNone/>
            </a:pPr>
            <a:r>
              <a:rPr lang="en-US" b="1" dirty="0">
                <a:solidFill>
                  <a:srgbClr val="006699"/>
                </a:solidFill>
                <a:latin typeface="verdana" panose="020B0604030504040204" pitchFamily="34" charset="0"/>
              </a:rPr>
              <a:t>import</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java.util.ArrayList</a:t>
            </a:r>
            <a:r>
              <a:rPr lang="en-US" dirty="0">
                <a:solidFill>
                  <a:srgbClr val="000000"/>
                </a:solidFill>
                <a:latin typeface="verdana" panose="020B0604030504040204" pitchFamily="34" charset="0"/>
              </a:rPr>
              <a:t>;  </a:t>
            </a:r>
          </a:p>
          <a:p>
            <a:pPr marL="0" indent="0">
              <a:buNone/>
            </a:pP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class</a:t>
            </a:r>
            <a:r>
              <a:rPr lang="en-US" dirty="0">
                <a:solidFill>
                  <a:srgbClr val="000000"/>
                </a:solidFill>
                <a:latin typeface="verdana" panose="020B0604030504040204" pitchFamily="34" charset="0"/>
              </a:rPr>
              <a:t> EqualsIgnoreCaseExample2 {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main(String[] </a:t>
            </a:r>
            <a:r>
              <a:rPr lang="en-US" dirty="0" err="1">
                <a:solidFill>
                  <a:srgbClr val="000000"/>
                </a:solidFill>
                <a:latin typeface="verdana" panose="020B0604030504040204" pitchFamily="34" charset="0"/>
              </a:rPr>
              <a:t>args</a:t>
            </a: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String str1 = </a:t>
            </a:r>
            <a:r>
              <a:rPr lang="en-US" dirty="0">
                <a:solidFill>
                  <a:srgbClr val="0000FF"/>
                </a:solidFill>
                <a:latin typeface="verdana" panose="020B0604030504040204" pitchFamily="34" charset="0"/>
              </a:rPr>
              <a:t>"</a:t>
            </a:r>
            <a:r>
              <a:rPr lang="en-US" dirty="0" err="1">
                <a:solidFill>
                  <a:srgbClr val="0000FF"/>
                </a:solidFill>
                <a:latin typeface="verdana" panose="020B0604030504040204" pitchFamily="34" charset="0"/>
              </a:rPr>
              <a:t>Mukesh</a:t>
            </a:r>
            <a:r>
              <a:rPr lang="en-US" dirty="0">
                <a:solidFill>
                  <a:srgbClr val="0000FF"/>
                </a:solidFill>
                <a:latin typeface="verdana" panose="020B0604030504040204" pitchFamily="34" charset="0"/>
              </a:rPr>
              <a:t> Kumar"</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ArrayList</a:t>
            </a:r>
            <a:r>
              <a:rPr lang="en-US" dirty="0">
                <a:solidFill>
                  <a:srgbClr val="000000"/>
                </a:solidFill>
                <a:latin typeface="verdana" panose="020B0604030504040204" pitchFamily="34" charset="0"/>
              </a:rPr>
              <a:t>&lt;String&gt; list = </a:t>
            </a:r>
            <a:r>
              <a:rPr lang="en-US" b="1" dirty="0">
                <a:solidFill>
                  <a:srgbClr val="006699"/>
                </a:solidFill>
                <a:latin typeface="verdana" panose="020B0604030504040204" pitchFamily="34" charset="0"/>
              </a:rPr>
              <a:t>new</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ArrayList</a:t>
            </a:r>
            <a:r>
              <a:rPr lang="en-US" dirty="0">
                <a:solidFill>
                  <a:srgbClr val="000000"/>
                </a:solidFill>
                <a:latin typeface="verdana" panose="020B0604030504040204" pitchFamily="34" charset="0"/>
              </a:rPr>
              <a:t>&lt;&gt;();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list.add</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"Mohan"</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list.add</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a:t>
            </a:r>
            <a:r>
              <a:rPr lang="en-US" dirty="0" err="1">
                <a:solidFill>
                  <a:srgbClr val="0000FF"/>
                </a:solidFill>
                <a:latin typeface="verdana" panose="020B0604030504040204" pitchFamily="34" charset="0"/>
              </a:rPr>
              <a:t>Mukesh</a:t>
            </a:r>
            <a:r>
              <a:rPr lang="en-US" dirty="0">
                <a:solidFill>
                  <a:srgbClr val="0000FF"/>
                </a:solidFill>
                <a:latin typeface="verdana" panose="020B0604030504040204" pitchFamily="34" charset="0"/>
              </a:rPr>
              <a:t>"</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list.add</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"RAVI"</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list.add</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a:t>
            </a:r>
            <a:r>
              <a:rPr lang="en-US" dirty="0" err="1">
                <a:solidFill>
                  <a:srgbClr val="0000FF"/>
                </a:solidFill>
                <a:latin typeface="verdana" panose="020B0604030504040204" pitchFamily="34" charset="0"/>
              </a:rPr>
              <a:t>MuKesH</a:t>
            </a:r>
            <a:r>
              <a:rPr lang="en-US" dirty="0">
                <a:solidFill>
                  <a:srgbClr val="0000FF"/>
                </a:solidFill>
                <a:latin typeface="verdana" panose="020B0604030504040204" pitchFamily="34" charset="0"/>
              </a:rPr>
              <a:t> </a:t>
            </a:r>
            <a:r>
              <a:rPr lang="en-US" dirty="0" err="1">
                <a:solidFill>
                  <a:srgbClr val="0000FF"/>
                </a:solidFill>
                <a:latin typeface="verdana" panose="020B0604030504040204" pitchFamily="34" charset="0"/>
              </a:rPr>
              <a:t>kuMar</a:t>
            </a:r>
            <a:r>
              <a:rPr lang="en-US" dirty="0">
                <a:solidFill>
                  <a:srgbClr val="0000FF"/>
                </a:solidFill>
                <a:latin typeface="verdana" panose="020B0604030504040204" pitchFamily="34" charset="0"/>
              </a:rPr>
              <a:t>"</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list.add</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"Suresh"</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for</a:t>
            </a:r>
            <a:r>
              <a:rPr lang="en-US" dirty="0">
                <a:solidFill>
                  <a:srgbClr val="000000"/>
                </a:solidFill>
                <a:latin typeface="verdana" panose="020B0604030504040204" pitchFamily="34" charset="0"/>
              </a:rPr>
              <a:t> (String </a:t>
            </a:r>
            <a:r>
              <a:rPr lang="en-US" dirty="0" err="1">
                <a:solidFill>
                  <a:srgbClr val="000000"/>
                </a:solidFill>
                <a:latin typeface="verdana" panose="020B0604030504040204" pitchFamily="34" charset="0"/>
              </a:rPr>
              <a:t>str</a:t>
            </a:r>
            <a:r>
              <a:rPr lang="en-US" dirty="0">
                <a:solidFill>
                  <a:srgbClr val="000000"/>
                </a:solidFill>
                <a:latin typeface="verdana" panose="020B0604030504040204" pitchFamily="34" charset="0"/>
              </a:rPr>
              <a:t> : list) {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if</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str.equalsIgnoreCase</a:t>
            </a:r>
            <a:r>
              <a:rPr lang="en-US" dirty="0">
                <a:solidFill>
                  <a:srgbClr val="000000"/>
                </a:solidFill>
                <a:latin typeface="verdana" panose="020B0604030504040204" pitchFamily="34" charset="0"/>
              </a:rPr>
              <a:t>(str1)) {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a:t>
            </a:r>
            <a:r>
              <a:rPr lang="en-US" dirty="0" err="1">
                <a:solidFill>
                  <a:srgbClr val="0000FF"/>
                </a:solidFill>
                <a:latin typeface="verdana" panose="020B0604030504040204" pitchFamily="34" charset="0"/>
              </a:rPr>
              <a:t>Mukesh</a:t>
            </a:r>
            <a:r>
              <a:rPr lang="en-US" dirty="0">
                <a:solidFill>
                  <a:srgbClr val="0000FF"/>
                </a:solidFill>
                <a:latin typeface="verdana" panose="020B0604030504040204" pitchFamily="34" charset="0"/>
              </a:rPr>
              <a:t> </a:t>
            </a:r>
            <a:r>
              <a:rPr lang="en-US" dirty="0" err="1">
                <a:solidFill>
                  <a:srgbClr val="0000FF"/>
                </a:solidFill>
                <a:latin typeface="verdana" panose="020B0604030504040204" pitchFamily="34" charset="0"/>
              </a:rPr>
              <a:t>kumar</a:t>
            </a:r>
            <a:r>
              <a:rPr lang="en-US" dirty="0">
                <a:solidFill>
                  <a:srgbClr val="0000FF"/>
                </a:solidFill>
                <a:latin typeface="verdana" panose="020B0604030504040204" pitchFamily="34" charset="0"/>
              </a:rPr>
              <a:t> is present"</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23244084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431709"/>
          </a:xfrm>
        </p:spPr>
        <p:txBody>
          <a:bodyPr>
            <a:normAutofit fontScale="90000"/>
          </a:bodyPr>
          <a:lstStyle/>
          <a:p>
            <a:r>
              <a:rPr lang="en-US" sz="3200" b="1" u="sng" dirty="0"/>
              <a:t>Java String format() method example</a:t>
            </a:r>
            <a:endParaRPr lang="en-US" dirty="0"/>
          </a:p>
        </p:txBody>
      </p:sp>
      <p:sp>
        <p:nvSpPr>
          <p:cNvPr id="3" name="Content Placeholder 2"/>
          <p:cNvSpPr>
            <a:spLocks noGrp="1"/>
          </p:cNvSpPr>
          <p:nvPr>
            <p:ph idx="1"/>
          </p:nvPr>
        </p:nvSpPr>
        <p:spPr>
          <a:xfrm>
            <a:off x="550817" y="1253331"/>
            <a:ext cx="10515600" cy="4351338"/>
          </a:xfrm>
        </p:spPr>
        <p:txBody>
          <a:bodyPr>
            <a:normAutofit fontScale="77500" lnSpcReduction="20000"/>
          </a:bodyPr>
          <a:lstStyle/>
          <a:p>
            <a:pPr marL="0" indent="0">
              <a:buNone/>
            </a:pP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class</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FormatExample</a:t>
            </a:r>
            <a:r>
              <a:rPr lang="en-US" dirty="0">
                <a:solidFill>
                  <a:srgbClr val="000000"/>
                </a:solidFill>
                <a:latin typeface="verdana" panose="020B0604030504040204" pitchFamily="34" charset="0"/>
              </a:rPr>
              <a:t>{  </a:t>
            </a:r>
          </a:p>
          <a:p>
            <a:pPr marL="0" indent="0">
              <a:buNone/>
            </a:pP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main(String </a:t>
            </a:r>
            <a:r>
              <a:rPr lang="en-US" dirty="0" err="1">
                <a:solidFill>
                  <a:srgbClr val="000000"/>
                </a:solidFill>
                <a:latin typeface="verdana" panose="020B0604030504040204" pitchFamily="34" charset="0"/>
              </a:rPr>
              <a:t>args</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String name=</a:t>
            </a:r>
            <a:r>
              <a:rPr lang="en-US" dirty="0">
                <a:solidFill>
                  <a:srgbClr val="0000FF"/>
                </a:solidFill>
                <a:latin typeface="verdana" panose="020B0604030504040204" pitchFamily="34" charset="0"/>
              </a:rPr>
              <a:t>"</a:t>
            </a:r>
            <a:r>
              <a:rPr lang="en-US" dirty="0" err="1">
                <a:solidFill>
                  <a:srgbClr val="0000FF"/>
                </a:solidFill>
                <a:latin typeface="verdana" panose="020B0604030504040204" pitchFamily="34" charset="0"/>
              </a:rPr>
              <a:t>sonoo</a:t>
            </a:r>
            <a:r>
              <a:rPr lang="en-US" dirty="0">
                <a:solidFill>
                  <a:srgbClr val="0000FF"/>
                </a:solidFill>
                <a:latin typeface="verdana" panose="020B0604030504040204" pitchFamily="34" charset="0"/>
              </a:rPr>
              <a:t>"</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String sf1=</a:t>
            </a:r>
            <a:r>
              <a:rPr lang="en-US" dirty="0" err="1">
                <a:solidFill>
                  <a:srgbClr val="000000"/>
                </a:solidFill>
                <a:latin typeface="verdana" panose="020B0604030504040204" pitchFamily="34" charset="0"/>
              </a:rPr>
              <a:t>String.format</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"name is %</a:t>
            </a:r>
            <a:r>
              <a:rPr lang="en-US" dirty="0" err="1">
                <a:solidFill>
                  <a:srgbClr val="0000FF"/>
                </a:solidFill>
                <a:latin typeface="verdana" panose="020B0604030504040204" pitchFamily="34" charset="0"/>
              </a:rPr>
              <a:t>s"</a:t>
            </a:r>
            <a:r>
              <a:rPr lang="en-US" dirty="0" err="1">
                <a:solidFill>
                  <a:srgbClr val="000000"/>
                </a:solidFill>
                <a:latin typeface="verdana" panose="020B0604030504040204" pitchFamily="34" charset="0"/>
              </a:rPr>
              <a:t>,name</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String sf2=</a:t>
            </a:r>
            <a:r>
              <a:rPr lang="en-US" dirty="0" err="1">
                <a:solidFill>
                  <a:srgbClr val="000000"/>
                </a:solidFill>
                <a:latin typeface="verdana" panose="020B0604030504040204" pitchFamily="34" charset="0"/>
              </a:rPr>
              <a:t>String.format</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"value is %f"</a:t>
            </a:r>
            <a:r>
              <a:rPr lang="en-US" dirty="0">
                <a:solidFill>
                  <a:srgbClr val="000000"/>
                </a:solidFill>
                <a:latin typeface="verdana" panose="020B0604030504040204" pitchFamily="34" charset="0"/>
              </a:rPr>
              <a:t>,</a:t>
            </a:r>
            <a:r>
              <a:rPr lang="en-US" dirty="0">
                <a:solidFill>
                  <a:srgbClr val="C00000"/>
                </a:solidFill>
                <a:latin typeface="verdana" panose="020B0604030504040204" pitchFamily="34" charset="0"/>
              </a:rPr>
              <a:t>32.33434</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String sf3=</a:t>
            </a:r>
            <a:r>
              <a:rPr lang="en-US" dirty="0" err="1">
                <a:solidFill>
                  <a:srgbClr val="000000"/>
                </a:solidFill>
                <a:latin typeface="verdana" panose="020B0604030504040204" pitchFamily="34" charset="0"/>
              </a:rPr>
              <a:t>String.format</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"value is %32.12f"</a:t>
            </a:r>
            <a:r>
              <a:rPr lang="en-US" dirty="0">
                <a:solidFill>
                  <a:srgbClr val="000000"/>
                </a:solidFill>
                <a:latin typeface="verdana" panose="020B0604030504040204" pitchFamily="34" charset="0"/>
              </a:rPr>
              <a:t>,</a:t>
            </a:r>
            <a:r>
              <a:rPr lang="en-US" dirty="0">
                <a:solidFill>
                  <a:srgbClr val="C00000"/>
                </a:solidFill>
                <a:latin typeface="verdana" panose="020B0604030504040204" pitchFamily="34" charset="0"/>
              </a:rPr>
              <a:t>32.33434</a:t>
            </a:r>
            <a:r>
              <a:rPr lang="en-US" dirty="0">
                <a:solidFill>
                  <a:srgbClr val="000000"/>
                </a:solidFill>
                <a:latin typeface="verdana" panose="020B0604030504040204" pitchFamily="34" charset="0"/>
              </a:rPr>
              <a:t>);</a:t>
            </a:r>
            <a:r>
              <a:rPr lang="en-US" dirty="0">
                <a:solidFill>
                  <a:srgbClr val="008200"/>
                </a:solidFill>
                <a:latin typeface="verdana" panose="020B0604030504040204" pitchFamily="34" charset="0"/>
              </a:rPr>
              <a:t>//returns 12 char fractional part filling with 0</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p>
          <a:p>
            <a:pPr marL="0" indent="0">
              <a:buNone/>
            </a:pP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(sf1);  </a:t>
            </a:r>
          </a:p>
          <a:p>
            <a:pPr marL="0" indent="0">
              <a:buNone/>
            </a:pP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(sf2);  </a:t>
            </a:r>
          </a:p>
          <a:p>
            <a:pPr marL="0" indent="0">
              <a:buNone/>
            </a:pP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(sf3);  </a:t>
            </a:r>
          </a:p>
          <a:p>
            <a:pPr marL="0" indent="0">
              <a:buNone/>
            </a:pP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511709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60" y="-137478"/>
            <a:ext cx="10515600" cy="274955"/>
          </a:xfrm>
        </p:spPr>
        <p:txBody>
          <a:bodyPr>
            <a:normAutofit fontScale="90000"/>
          </a:bodyPr>
          <a:lstStyle/>
          <a:p>
            <a:endParaRPr lang="en-US" dirty="0"/>
          </a:p>
        </p:txBody>
      </p:sp>
      <p:sp>
        <p:nvSpPr>
          <p:cNvPr id="3" name="Content Placeholder 2"/>
          <p:cNvSpPr>
            <a:spLocks noGrp="1"/>
          </p:cNvSpPr>
          <p:nvPr>
            <p:ph idx="1"/>
          </p:nvPr>
        </p:nvSpPr>
        <p:spPr>
          <a:xfrm>
            <a:off x="341812" y="362585"/>
            <a:ext cx="10515600" cy="4351338"/>
          </a:xfrm>
        </p:spPr>
        <p:txBody>
          <a:bodyPr>
            <a:normAutofit fontScale="55000" lnSpcReduction="20000"/>
          </a:bodyPr>
          <a:lstStyle/>
          <a:p>
            <a:pPr marL="0" indent="0">
              <a:buNone/>
            </a:pP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class</a:t>
            </a:r>
            <a:r>
              <a:rPr lang="en-US" dirty="0">
                <a:solidFill>
                  <a:srgbClr val="000000"/>
                </a:solidFill>
                <a:latin typeface="verdana" panose="020B0604030504040204" pitchFamily="34" charset="0"/>
              </a:rPr>
              <a:t> FormatExample3 {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main(String[] </a:t>
            </a:r>
            <a:r>
              <a:rPr lang="en-US" dirty="0" err="1">
                <a:solidFill>
                  <a:srgbClr val="000000"/>
                </a:solidFill>
                <a:latin typeface="verdana" panose="020B0604030504040204" pitchFamily="34" charset="0"/>
              </a:rPr>
              <a:t>args</a:t>
            </a: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String str1 = </a:t>
            </a:r>
            <a:r>
              <a:rPr lang="en-US" dirty="0" err="1">
                <a:solidFill>
                  <a:srgbClr val="000000"/>
                </a:solidFill>
                <a:latin typeface="verdana" panose="020B0604030504040204" pitchFamily="34" charset="0"/>
              </a:rPr>
              <a:t>String.format</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"%d"</a:t>
            </a:r>
            <a:r>
              <a:rPr lang="en-US" dirty="0">
                <a:solidFill>
                  <a:srgbClr val="000000"/>
                </a:solidFill>
                <a:latin typeface="verdana" panose="020B0604030504040204" pitchFamily="34" charset="0"/>
              </a:rPr>
              <a:t>, </a:t>
            </a:r>
            <a:r>
              <a:rPr lang="en-US" dirty="0">
                <a:solidFill>
                  <a:srgbClr val="C00000"/>
                </a:solidFill>
                <a:latin typeface="verdana" panose="020B0604030504040204" pitchFamily="34" charset="0"/>
              </a:rPr>
              <a:t>101</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String str2 = </a:t>
            </a:r>
            <a:r>
              <a:rPr lang="en-US" dirty="0" err="1">
                <a:solidFill>
                  <a:srgbClr val="000000"/>
                </a:solidFill>
                <a:latin typeface="verdana" panose="020B0604030504040204" pitchFamily="34" charset="0"/>
              </a:rPr>
              <a:t>String.format</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"|%10d|"</a:t>
            </a:r>
            <a:r>
              <a:rPr lang="en-US" dirty="0">
                <a:solidFill>
                  <a:srgbClr val="000000"/>
                </a:solidFill>
                <a:latin typeface="verdana" panose="020B0604030504040204" pitchFamily="34" charset="0"/>
              </a:rPr>
              <a:t>, </a:t>
            </a:r>
            <a:r>
              <a:rPr lang="en-US" dirty="0">
                <a:solidFill>
                  <a:srgbClr val="C00000"/>
                </a:solidFill>
                <a:latin typeface="verdana" panose="020B0604030504040204" pitchFamily="34" charset="0"/>
              </a:rPr>
              <a:t>101</a:t>
            </a:r>
            <a:r>
              <a:rPr lang="en-US" dirty="0">
                <a:solidFill>
                  <a:srgbClr val="000000"/>
                </a:solidFill>
                <a:latin typeface="verdana" panose="020B0604030504040204" pitchFamily="34" charset="0"/>
              </a:rPr>
              <a:t>);  </a:t>
            </a:r>
            <a:r>
              <a:rPr lang="en-US" dirty="0">
                <a:solidFill>
                  <a:srgbClr val="008200"/>
                </a:solidFill>
                <a:latin typeface="verdana" panose="020B0604030504040204" pitchFamily="34" charset="0"/>
              </a:rPr>
              <a:t>// Specifying length of integer</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String str3 = </a:t>
            </a:r>
            <a:r>
              <a:rPr lang="en-US" dirty="0" err="1">
                <a:solidFill>
                  <a:srgbClr val="000000"/>
                </a:solidFill>
                <a:latin typeface="verdana" panose="020B0604030504040204" pitchFamily="34" charset="0"/>
              </a:rPr>
              <a:t>String.format</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"|%-10d|"</a:t>
            </a:r>
            <a:r>
              <a:rPr lang="en-US" dirty="0">
                <a:solidFill>
                  <a:srgbClr val="000000"/>
                </a:solidFill>
                <a:latin typeface="verdana" panose="020B0604030504040204" pitchFamily="34" charset="0"/>
              </a:rPr>
              <a:t>, </a:t>
            </a:r>
            <a:r>
              <a:rPr lang="en-US" dirty="0">
                <a:solidFill>
                  <a:srgbClr val="C00000"/>
                </a:solidFill>
                <a:latin typeface="verdana" panose="020B0604030504040204" pitchFamily="34" charset="0"/>
              </a:rPr>
              <a:t>101</a:t>
            </a:r>
            <a:r>
              <a:rPr lang="en-US" dirty="0">
                <a:solidFill>
                  <a:srgbClr val="000000"/>
                </a:solidFill>
                <a:latin typeface="verdana" panose="020B0604030504040204" pitchFamily="34" charset="0"/>
              </a:rPr>
              <a:t>); </a:t>
            </a:r>
            <a:r>
              <a:rPr lang="en-US" dirty="0">
                <a:solidFill>
                  <a:srgbClr val="008200"/>
                </a:solidFill>
                <a:latin typeface="verdana" panose="020B0604030504040204" pitchFamily="34" charset="0"/>
              </a:rPr>
              <a:t>// Left-justifying within the specified width</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String str4 = </a:t>
            </a:r>
            <a:r>
              <a:rPr lang="en-US" dirty="0" err="1">
                <a:solidFill>
                  <a:srgbClr val="000000"/>
                </a:solidFill>
                <a:latin typeface="verdana" panose="020B0604030504040204" pitchFamily="34" charset="0"/>
              </a:rPr>
              <a:t>String.format</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 d|"</a:t>
            </a:r>
            <a:r>
              <a:rPr lang="en-US" dirty="0">
                <a:solidFill>
                  <a:srgbClr val="000000"/>
                </a:solidFill>
                <a:latin typeface="verdana" panose="020B0604030504040204" pitchFamily="34" charset="0"/>
              </a:rPr>
              <a:t>, </a:t>
            </a:r>
            <a:r>
              <a:rPr lang="en-US" dirty="0">
                <a:solidFill>
                  <a:srgbClr val="C00000"/>
                </a:solidFill>
                <a:latin typeface="verdana" panose="020B0604030504040204" pitchFamily="34" charset="0"/>
              </a:rPr>
              <a:t>101</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String str5 = </a:t>
            </a:r>
            <a:r>
              <a:rPr lang="en-US" dirty="0" err="1">
                <a:solidFill>
                  <a:srgbClr val="000000"/>
                </a:solidFill>
                <a:latin typeface="verdana" panose="020B0604030504040204" pitchFamily="34" charset="0"/>
              </a:rPr>
              <a:t>String.format</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"|%010d|"</a:t>
            </a:r>
            <a:r>
              <a:rPr lang="en-US" dirty="0">
                <a:solidFill>
                  <a:srgbClr val="000000"/>
                </a:solidFill>
                <a:latin typeface="verdana" panose="020B0604030504040204" pitchFamily="34" charset="0"/>
              </a:rPr>
              <a:t>, </a:t>
            </a:r>
            <a:r>
              <a:rPr lang="en-US" dirty="0">
                <a:solidFill>
                  <a:srgbClr val="C00000"/>
                </a:solidFill>
                <a:latin typeface="verdana" panose="020B0604030504040204" pitchFamily="34" charset="0"/>
              </a:rPr>
              <a:t>101</a:t>
            </a:r>
            <a:r>
              <a:rPr lang="en-US" dirty="0">
                <a:solidFill>
                  <a:srgbClr val="000000"/>
                </a:solidFill>
                <a:latin typeface="verdana" panose="020B0604030504040204" pitchFamily="34" charset="0"/>
              </a:rPr>
              <a:t>); </a:t>
            </a:r>
            <a:r>
              <a:rPr lang="en-US" dirty="0">
                <a:solidFill>
                  <a:srgbClr val="008200"/>
                </a:solidFill>
                <a:latin typeface="verdana" panose="020B0604030504040204" pitchFamily="34" charset="0"/>
              </a:rPr>
              <a:t>// Filling with zeroes</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(str1);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(str2);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(str3);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(str4);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(str5);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p>
          <a:p>
            <a:endParaRPr lang="en-US" dirty="0"/>
          </a:p>
        </p:txBody>
      </p:sp>
      <p:sp>
        <p:nvSpPr>
          <p:cNvPr id="5" name="Rectangle 4"/>
          <p:cNvSpPr/>
          <p:nvPr/>
        </p:nvSpPr>
        <p:spPr>
          <a:xfrm>
            <a:off x="341812" y="4713923"/>
            <a:ext cx="6096000" cy="1477328"/>
          </a:xfrm>
          <a:prstGeom prst="rect">
            <a:avLst/>
          </a:prstGeom>
        </p:spPr>
        <p:txBody>
          <a:bodyPr>
            <a:spAutoFit/>
          </a:bodyPr>
          <a:lstStyle/>
          <a:p>
            <a:r>
              <a:rPr lang="en-US" dirty="0"/>
              <a:t>101</a:t>
            </a:r>
          </a:p>
          <a:p>
            <a:r>
              <a:rPr lang="en-US" dirty="0"/>
              <a:t>|       101|</a:t>
            </a:r>
          </a:p>
          <a:p>
            <a:r>
              <a:rPr lang="en-US" dirty="0"/>
              <a:t>|101       |</a:t>
            </a:r>
          </a:p>
          <a:p>
            <a:r>
              <a:rPr lang="en-US" dirty="0"/>
              <a:t>| 101|</a:t>
            </a:r>
          </a:p>
          <a:p>
            <a:r>
              <a:rPr lang="en-US" dirty="0"/>
              <a:t>|0000000101|</a:t>
            </a:r>
          </a:p>
        </p:txBody>
      </p:sp>
    </p:spTree>
    <p:extLst>
      <p:ext uri="{BB962C8B-B14F-4D97-AF65-F5344CB8AC3E}">
        <p14:creationId xmlns:p14="http://schemas.microsoft.com/office/powerpoint/2010/main" val="1249663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u="sng" dirty="0"/>
              <a:t>Java String substring() Method </a:t>
            </a:r>
          </a:p>
        </p:txBody>
      </p:sp>
      <p:sp>
        <p:nvSpPr>
          <p:cNvPr id="3" name="Content Placeholder 2"/>
          <p:cNvSpPr>
            <a:spLocks noGrp="1"/>
          </p:cNvSpPr>
          <p:nvPr>
            <p:ph idx="1"/>
          </p:nvPr>
        </p:nvSpPr>
        <p:spPr>
          <a:xfrm>
            <a:off x="838200" y="1825625"/>
            <a:ext cx="11353800" cy="4326981"/>
          </a:xfrm>
        </p:spPr>
        <p:txBody>
          <a:bodyPr>
            <a:normAutofit/>
          </a:bodyPr>
          <a:lstStyle/>
          <a:p>
            <a:pPr marL="0" indent="0">
              <a:buNone/>
            </a:pPr>
            <a:r>
              <a:rPr lang="en-US" sz="2200" b="1" dirty="0">
                <a:solidFill>
                  <a:srgbClr val="006699"/>
                </a:solidFill>
                <a:latin typeface="verdana" panose="020B0604030504040204" pitchFamily="34" charset="0"/>
              </a:rPr>
              <a:t>public</a:t>
            </a: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class</a:t>
            </a:r>
            <a:r>
              <a:rPr lang="en-US" sz="2200" dirty="0">
                <a:solidFill>
                  <a:srgbClr val="000000"/>
                </a:solidFill>
                <a:latin typeface="verdana" panose="020B0604030504040204" pitchFamily="34" charset="0"/>
              </a:rPr>
              <a:t> SubstringExample2 {  </a:t>
            </a:r>
          </a:p>
          <a:p>
            <a:pPr marL="0" indent="0">
              <a:buNone/>
            </a:pP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public</a:t>
            </a: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static</a:t>
            </a: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void</a:t>
            </a:r>
            <a:r>
              <a:rPr lang="en-US" sz="2200" dirty="0">
                <a:solidFill>
                  <a:srgbClr val="000000"/>
                </a:solidFill>
                <a:latin typeface="verdana" panose="020B0604030504040204" pitchFamily="34" charset="0"/>
              </a:rPr>
              <a:t> main(String[] </a:t>
            </a:r>
            <a:r>
              <a:rPr lang="en-US" sz="2200" dirty="0" err="1">
                <a:solidFill>
                  <a:srgbClr val="000000"/>
                </a:solidFill>
                <a:latin typeface="verdana" panose="020B0604030504040204" pitchFamily="34" charset="0"/>
              </a:rPr>
              <a:t>args</a:t>
            </a:r>
            <a:r>
              <a:rPr lang="en-US" sz="2200" dirty="0">
                <a:solidFill>
                  <a:srgbClr val="000000"/>
                </a:solidFill>
                <a:latin typeface="verdana" panose="020B0604030504040204" pitchFamily="34" charset="0"/>
              </a:rPr>
              <a:t>) {  </a:t>
            </a:r>
          </a:p>
          <a:p>
            <a:pPr marL="0" indent="0">
              <a:buNone/>
            </a:pPr>
            <a:r>
              <a:rPr lang="en-US" sz="2200" dirty="0">
                <a:solidFill>
                  <a:srgbClr val="000000"/>
                </a:solidFill>
                <a:latin typeface="verdana" panose="020B0604030504040204" pitchFamily="34" charset="0"/>
              </a:rPr>
              <a:t>        String s1=</a:t>
            </a:r>
            <a:r>
              <a:rPr lang="en-US" sz="2200" dirty="0">
                <a:solidFill>
                  <a:srgbClr val="0000FF"/>
                </a:solidFill>
                <a:latin typeface="verdana" panose="020B0604030504040204" pitchFamily="34" charset="0"/>
              </a:rPr>
              <a:t>"</a:t>
            </a:r>
            <a:r>
              <a:rPr lang="en-US" sz="2200" dirty="0" err="1">
                <a:solidFill>
                  <a:srgbClr val="0000FF"/>
                </a:solidFill>
                <a:latin typeface="verdana" panose="020B0604030504040204" pitchFamily="34" charset="0"/>
              </a:rPr>
              <a:t>Javatpoint</a:t>
            </a:r>
            <a:r>
              <a:rPr lang="en-US" sz="2200" dirty="0">
                <a:solidFill>
                  <a:srgbClr val="0000FF"/>
                </a:solidFill>
                <a:latin typeface="verdana" panose="020B0604030504040204" pitchFamily="34" charset="0"/>
              </a:rPr>
              <a:t>"</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String </a:t>
            </a:r>
            <a:r>
              <a:rPr lang="en-US" sz="2200" dirty="0" err="1">
                <a:solidFill>
                  <a:srgbClr val="000000"/>
                </a:solidFill>
                <a:latin typeface="verdana" panose="020B0604030504040204" pitchFamily="34" charset="0"/>
              </a:rPr>
              <a:t>substr</a:t>
            </a:r>
            <a:r>
              <a:rPr lang="en-US" sz="2200" dirty="0">
                <a:solidFill>
                  <a:srgbClr val="000000"/>
                </a:solidFill>
                <a:latin typeface="verdana" panose="020B0604030504040204" pitchFamily="34" charset="0"/>
              </a:rPr>
              <a:t> = s1.substring(</a:t>
            </a:r>
            <a:r>
              <a:rPr lang="en-US" sz="2200" dirty="0">
                <a:solidFill>
                  <a:srgbClr val="C00000"/>
                </a:solidFill>
                <a:latin typeface="verdana" panose="020B0604030504040204" pitchFamily="34" charset="0"/>
              </a:rPr>
              <a:t>0</a:t>
            </a:r>
            <a:r>
              <a:rPr lang="en-US" sz="2200" dirty="0">
                <a:solidFill>
                  <a:srgbClr val="000000"/>
                </a:solidFill>
                <a:latin typeface="verdana" panose="020B0604030504040204" pitchFamily="34" charset="0"/>
              </a:rPr>
              <a:t>); </a:t>
            </a:r>
            <a:r>
              <a:rPr lang="en-US" sz="2200" dirty="0">
                <a:solidFill>
                  <a:srgbClr val="008200"/>
                </a:solidFill>
                <a:latin typeface="verdana" panose="020B0604030504040204" pitchFamily="34" charset="0"/>
              </a:rPr>
              <a:t>// Starts with 0 and goes to end</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dirty="0" err="1">
                <a:solidFill>
                  <a:srgbClr val="000000"/>
                </a:solidFill>
                <a:latin typeface="verdana" panose="020B0604030504040204" pitchFamily="34" charset="0"/>
              </a:rPr>
              <a:t>System.out.println</a:t>
            </a:r>
            <a:r>
              <a:rPr lang="en-US" sz="2200" dirty="0">
                <a:solidFill>
                  <a:srgbClr val="000000"/>
                </a:solidFill>
                <a:latin typeface="verdana" panose="020B0604030504040204" pitchFamily="34" charset="0"/>
              </a:rPr>
              <a:t>(</a:t>
            </a:r>
            <a:r>
              <a:rPr lang="en-US" sz="2200" dirty="0" err="1">
                <a:solidFill>
                  <a:srgbClr val="000000"/>
                </a:solidFill>
                <a:latin typeface="verdana" panose="020B0604030504040204" pitchFamily="34" charset="0"/>
              </a:rPr>
              <a:t>substr</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String substr2 = s1.substring(</a:t>
            </a:r>
            <a:r>
              <a:rPr lang="en-US" sz="2200" dirty="0">
                <a:solidFill>
                  <a:srgbClr val="C00000"/>
                </a:solidFill>
                <a:latin typeface="verdana" panose="020B0604030504040204" pitchFamily="34" charset="0"/>
              </a:rPr>
              <a:t>5</a:t>
            </a:r>
            <a:r>
              <a:rPr lang="en-US" sz="2200" dirty="0">
                <a:solidFill>
                  <a:srgbClr val="000000"/>
                </a:solidFill>
                <a:latin typeface="verdana" panose="020B0604030504040204" pitchFamily="34" charset="0"/>
              </a:rPr>
              <a:t>,</a:t>
            </a:r>
            <a:r>
              <a:rPr lang="en-US" sz="2200" dirty="0">
                <a:solidFill>
                  <a:srgbClr val="C00000"/>
                </a:solidFill>
                <a:latin typeface="verdana" panose="020B0604030504040204" pitchFamily="34" charset="0"/>
              </a:rPr>
              <a:t>10</a:t>
            </a:r>
            <a:r>
              <a:rPr lang="en-US" sz="2200" dirty="0">
                <a:solidFill>
                  <a:srgbClr val="000000"/>
                </a:solidFill>
                <a:latin typeface="verdana" panose="020B0604030504040204" pitchFamily="34" charset="0"/>
              </a:rPr>
              <a:t>); </a:t>
            </a:r>
            <a:r>
              <a:rPr lang="en-US" sz="2200" dirty="0">
                <a:solidFill>
                  <a:srgbClr val="008200"/>
                </a:solidFill>
                <a:latin typeface="verdana" panose="020B0604030504040204" pitchFamily="34" charset="0"/>
              </a:rPr>
              <a:t>// Starts from 5 and goes to 10</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dirty="0" err="1">
                <a:solidFill>
                  <a:srgbClr val="000000"/>
                </a:solidFill>
                <a:latin typeface="verdana" panose="020B0604030504040204" pitchFamily="34" charset="0"/>
              </a:rPr>
              <a:t>System.out.println</a:t>
            </a:r>
            <a:r>
              <a:rPr lang="en-US" sz="2200" dirty="0">
                <a:solidFill>
                  <a:srgbClr val="000000"/>
                </a:solidFill>
                <a:latin typeface="verdana" panose="020B0604030504040204" pitchFamily="34" charset="0"/>
              </a:rPr>
              <a:t>(substr2);    </a:t>
            </a:r>
          </a:p>
          <a:p>
            <a:pPr marL="0" indent="0">
              <a:buNone/>
            </a:pPr>
            <a:r>
              <a:rPr lang="en-US" sz="2200" dirty="0">
                <a:solidFill>
                  <a:srgbClr val="000000"/>
                </a:solidFill>
                <a:latin typeface="verdana" panose="020B0604030504040204" pitchFamily="34" charset="0"/>
              </a:rPr>
              <a:t>        String substr3 = s1.substring(</a:t>
            </a:r>
            <a:r>
              <a:rPr lang="en-US" sz="2200" dirty="0">
                <a:solidFill>
                  <a:srgbClr val="C00000"/>
                </a:solidFill>
                <a:latin typeface="verdana" panose="020B0604030504040204" pitchFamily="34" charset="0"/>
              </a:rPr>
              <a:t>5</a:t>
            </a:r>
            <a:r>
              <a:rPr lang="en-US" sz="2200" dirty="0">
                <a:solidFill>
                  <a:srgbClr val="000000"/>
                </a:solidFill>
                <a:latin typeface="verdana" panose="020B0604030504040204" pitchFamily="34" charset="0"/>
              </a:rPr>
              <a:t>,</a:t>
            </a:r>
            <a:r>
              <a:rPr lang="en-US" sz="2200" dirty="0">
                <a:solidFill>
                  <a:srgbClr val="C00000"/>
                </a:solidFill>
                <a:latin typeface="verdana" panose="020B0604030504040204" pitchFamily="34" charset="0"/>
              </a:rPr>
              <a:t>15</a:t>
            </a:r>
            <a:r>
              <a:rPr lang="en-US" sz="2200" dirty="0">
                <a:solidFill>
                  <a:srgbClr val="000000"/>
                </a:solidFill>
                <a:latin typeface="verdana" panose="020B0604030504040204" pitchFamily="34" charset="0"/>
              </a:rPr>
              <a:t>); </a:t>
            </a:r>
            <a:r>
              <a:rPr lang="en-US" sz="2200" dirty="0">
                <a:solidFill>
                  <a:srgbClr val="008200"/>
                </a:solidFill>
                <a:latin typeface="verdana" panose="020B0604030504040204" pitchFamily="34" charset="0"/>
              </a:rPr>
              <a:t>// Returns Exception</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  </a:t>
            </a:r>
          </a:p>
          <a:p>
            <a:pPr marL="0" indent="0">
              <a:buNone/>
            </a:pPr>
            <a:r>
              <a:rPr lang="en-US" sz="2200"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3133270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06435" y="181837"/>
            <a:ext cx="9144000" cy="484368"/>
          </a:xfrm>
        </p:spPr>
        <p:txBody>
          <a:bodyPr>
            <a:normAutofit/>
          </a:bodyPr>
          <a:lstStyle/>
          <a:p>
            <a:r>
              <a:rPr lang="en-US" dirty="0"/>
              <a:t>Strings</a:t>
            </a:r>
          </a:p>
        </p:txBody>
      </p:sp>
      <p:sp>
        <p:nvSpPr>
          <p:cNvPr id="3" name="Subtitle 2"/>
          <p:cNvSpPr>
            <a:spLocks noGrp="1"/>
          </p:cNvSpPr>
          <p:nvPr>
            <p:ph type="subTitle" idx="1"/>
          </p:nvPr>
        </p:nvSpPr>
        <p:spPr>
          <a:xfrm>
            <a:off x="633549" y="666205"/>
            <a:ext cx="10924902" cy="2965268"/>
          </a:xfrm>
        </p:spPr>
        <p:txBody>
          <a:bodyPr/>
          <a:lstStyle/>
          <a:p>
            <a:pPr algn="l"/>
            <a:r>
              <a:rPr lang="en-US" dirty="0"/>
              <a:t>String is a sequence of characters. But in Java, string is an object that represents a sequence of characters. </a:t>
            </a:r>
          </a:p>
          <a:p>
            <a:pPr algn="l"/>
            <a:r>
              <a:rPr lang="en-US" dirty="0"/>
              <a:t>The </a:t>
            </a:r>
            <a:r>
              <a:rPr lang="en-US" dirty="0" err="1"/>
              <a:t>java.lang.String</a:t>
            </a:r>
            <a:r>
              <a:rPr lang="en-US" dirty="0"/>
              <a:t> class is used to create a string object.</a:t>
            </a:r>
          </a:p>
        </p:txBody>
      </p:sp>
      <p:pic>
        <p:nvPicPr>
          <p:cNvPr id="4" name="Picture 3"/>
          <p:cNvPicPr>
            <a:picLocks noChangeAspect="1"/>
          </p:cNvPicPr>
          <p:nvPr/>
        </p:nvPicPr>
        <p:blipFill>
          <a:blip r:embed="rId2"/>
          <a:stretch>
            <a:fillRect/>
          </a:stretch>
        </p:blipFill>
        <p:spPr>
          <a:xfrm>
            <a:off x="1406435" y="2790143"/>
            <a:ext cx="3686175" cy="2257425"/>
          </a:xfrm>
          <a:prstGeom prst="rect">
            <a:avLst/>
          </a:prstGeom>
        </p:spPr>
      </p:pic>
      <p:pic>
        <p:nvPicPr>
          <p:cNvPr id="5" name="Picture 4"/>
          <p:cNvPicPr>
            <a:picLocks noChangeAspect="1"/>
          </p:cNvPicPr>
          <p:nvPr/>
        </p:nvPicPr>
        <p:blipFill>
          <a:blip r:embed="rId3"/>
          <a:stretch>
            <a:fillRect/>
          </a:stretch>
        </p:blipFill>
        <p:spPr>
          <a:xfrm>
            <a:off x="6274800" y="2648222"/>
            <a:ext cx="3590925" cy="2266950"/>
          </a:xfrm>
          <a:prstGeom prst="rect">
            <a:avLst/>
          </a:prstGeom>
        </p:spPr>
      </p:pic>
      <p:sp>
        <p:nvSpPr>
          <p:cNvPr id="6" name="Rectangle 5"/>
          <p:cNvSpPr/>
          <p:nvPr/>
        </p:nvSpPr>
        <p:spPr>
          <a:xfrm>
            <a:off x="633549" y="5151825"/>
            <a:ext cx="10731137" cy="923330"/>
          </a:xfrm>
          <a:prstGeom prst="rect">
            <a:avLst/>
          </a:prstGeom>
        </p:spPr>
        <p:txBody>
          <a:bodyPr wrap="square">
            <a:spAutoFit/>
          </a:bodyPr>
          <a:lstStyle/>
          <a:p>
            <a:r>
              <a:rPr lang="en-US" b="0" i="0" dirty="0">
                <a:solidFill>
                  <a:srgbClr val="000000"/>
                </a:solidFill>
                <a:effectLst/>
                <a:latin typeface="verdana" panose="020B0604030504040204" pitchFamily="34" charset="0"/>
              </a:rPr>
              <a:t>The Java String is immutable which means it cannot be changed. Whenever we change any string, a new instance is created. For mutable strings, you can use </a:t>
            </a:r>
            <a:r>
              <a:rPr lang="en-US" b="0" i="0" dirty="0" err="1">
                <a:solidFill>
                  <a:srgbClr val="000000"/>
                </a:solidFill>
                <a:effectLst/>
                <a:latin typeface="verdana" panose="020B0604030504040204" pitchFamily="34" charset="0"/>
              </a:rPr>
              <a:t>StringBuffer</a:t>
            </a:r>
            <a:r>
              <a:rPr lang="en-US" b="0" i="0" dirty="0">
                <a:solidFill>
                  <a:srgbClr val="000000"/>
                </a:solidFill>
                <a:effectLst/>
                <a:latin typeface="verdana" panose="020B0604030504040204" pitchFamily="34" charset="0"/>
              </a:rPr>
              <a:t> and </a:t>
            </a:r>
            <a:r>
              <a:rPr lang="en-US" b="0" i="0" dirty="0" err="1">
                <a:solidFill>
                  <a:srgbClr val="000000"/>
                </a:solidFill>
                <a:effectLst/>
                <a:latin typeface="verdana" panose="020B0604030504040204" pitchFamily="34" charset="0"/>
              </a:rPr>
              <a:t>StringBuilder</a:t>
            </a:r>
            <a:r>
              <a:rPr lang="en-US" b="0" i="0" dirty="0">
                <a:solidFill>
                  <a:srgbClr val="000000"/>
                </a:solidFill>
                <a:effectLst/>
                <a:latin typeface="verdana" panose="020B0604030504040204" pitchFamily="34" charset="0"/>
              </a:rPr>
              <a:t> classes.</a:t>
            </a:r>
            <a:endParaRPr lang="en-US" dirty="0"/>
          </a:p>
        </p:txBody>
      </p:sp>
    </p:spTree>
    <p:extLst>
      <p:ext uri="{BB962C8B-B14F-4D97-AF65-F5344CB8AC3E}">
        <p14:creationId xmlns:p14="http://schemas.microsoft.com/office/powerpoint/2010/main" val="2395237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0604863" cy="784406"/>
          </a:xfrm>
        </p:spPr>
        <p:txBody>
          <a:bodyPr>
            <a:normAutofit fontScale="90000"/>
          </a:bodyPr>
          <a:lstStyle/>
          <a:p>
            <a:r>
              <a:rPr lang="en-US" sz="2700" b="1" u="sng" dirty="0"/>
              <a:t>Java Math class </a:t>
            </a:r>
            <a:r>
              <a:rPr lang="en-US" sz="2700" dirty="0"/>
              <a:t>provides several methods to work on math calculations like min(), max(), </a:t>
            </a:r>
            <a:r>
              <a:rPr lang="en-US" sz="2700" dirty="0" err="1"/>
              <a:t>avg</a:t>
            </a:r>
            <a:r>
              <a:rPr lang="en-US" sz="2700" dirty="0"/>
              <a:t>(), sin(), cos(), tan(), round(), ceil(), floor(), abs() etc</a:t>
            </a:r>
            <a:r>
              <a:rPr lang="en-US" dirty="0"/>
              <a:t>.</a:t>
            </a:r>
          </a:p>
        </p:txBody>
      </p:sp>
      <p:sp>
        <p:nvSpPr>
          <p:cNvPr id="3" name="Content Placeholder 2"/>
          <p:cNvSpPr>
            <a:spLocks noGrp="1"/>
          </p:cNvSpPr>
          <p:nvPr>
            <p:ph idx="1"/>
          </p:nvPr>
        </p:nvSpPr>
        <p:spPr>
          <a:xfrm>
            <a:off x="459376" y="1384663"/>
            <a:ext cx="11244943" cy="5329646"/>
          </a:xfrm>
        </p:spPr>
        <p:txBody>
          <a:bodyPr numCol="2">
            <a:normAutofit fontScale="47500" lnSpcReduction="20000"/>
          </a:bodyPr>
          <a:lstStyle/>
          <a:p>
            <a:pPr marL="0" indent="0">
              <a:buNone/>
            </a:pPr>
            <a:r>
              <a:rPr lang="en-US" b="1" i="0" dirty="0">
                <a:solidFill>
                  <a:srgbClr val="006699"/>
                </a:solidFill>
                <a:effectLst/>
                <a:latin typeface="verdana" panose="020B0604030504040204" pitchFamily="34" charset="0"/>
              </a:rPr>
              <a:t>public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class</a:t>
            </a:r>
            <a:r>
              <a:rPr lang="en-US" b="0" i="0" dirty="0">
                <a:solidFill>
                  <a:srgbClr val="000000"/>
                </a:solidFill>
                <a:effectLst/>
                <a:latin typeface="verdana" panose="020B0604030504040204" pitchFamily="34" charset="0"/>
              </a:rPr>
              <a:t> JavaMathExample1    </a:t>
            </a:r>
          </a:p>
          <a:p>
            <a:pPr marL="0" indent="0">
              <a:buNone/>
            </a:pP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public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static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void</a:t>
            </a:r>
            <a:r>
              <a:rPr lang="en-US" b="0" i="0" dirty="0">
                <a:solidFill>
                  <a:srgbClr val="000000"/>
                </a:solidFill>
                <a:effectLst/>
                <a:latin typeface="verdana" panose="020B0604030504040204" pitchFamily="34" charset="0"/>
              </a:rPr>
              <a:t> main(String[] </a:t>
            </a:r>
            <a:r>
              <a:rPr lang="en-US" b="0" i="0" dirty="0" err="1">
                <a:solidFill>
                  <a:srgbClr val="000000"/>
                </a:solidFill>
                <a:effectLst/>
                <a:latin typeface="verdana" panose="020B0604030504040204" pitchFamily="34" charset="0"/>
              </a:rPr>
              <a:t>args</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    </a:t>
            </a:r>
          </a:p>
          <a:p>
            <a:pPr marL="0" indent="0">
              <a:buNone/>
            </a:pP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double</a:t>
            </a:r>
            <a:r>
              <a:rPr lang="en-US" b="0" i="0" dirty="0">
                <a:solidFill>
                  <a:srgbClr val="000000"/>
                </a:solidFill>
                <a:effectLst/>
                <a:latin typeface="verdana" panose="020B0604030504040204" pitchFamily="34" charset="0"/>
              </a:rPr>
              <a:t> x = </a:t>
            </a:r>
            <a:r>
              <a:rPr lang="en-US" b="0" i="0" dirty="0">
                <a:solidFill>
                  <a:srgbClr val="C00000"/>
                </a:solidFill>
                <a:effectLst/>
                <a:latin typeface="verdana" panose="020B0604030504040204" pitchFamily="34" charset="0"/>
              </a:rPr>
              <a:t>28</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double</a:t>
            </a:r>
            <a:r>
              <a:rPr lang="en-US" b="0" i="0" dirty="0">
                <a:solidFill>
                  <a:srgbClr val="000000"/>
                </a:solidFill>
                <a:effectLst/>
                <a:latin typeface="verdana" panose="020B0604030504040204" pitchFamily="34" charset="0"/>
              </a:rPr>
              <a:t> y = </a:t>
            </a:r>
            <a:r>
              <a:rPr lang="en-US" b="0" i="0" dirty="0">
                <a:solidFill>
                  <a:srgbClr val="C00000"/>
                </a:solidFill>
                <a:effectLst/>
                <a:latin typeface="verdana" panose="020B0604030504040204" pitchFamily="34" charset="0"/>
              </a:rPr>
              <a:t>4</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a:solidFill>
                  <a:srgbClr val="008200"/>
                </a:solidFill>
                <a:effectLst/>
                <a:latin typeface="verdana" panose="020B0604030504040204" pitchFamily="34" charset="0"/>
              </a:rPr>
              <a:t>// return the maximum of two numbers</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"Maximum number of x and y is: "</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Math.max</a:t>
            </a:r>
            <a:r>
              <a:rPr lang="en-US" b="0" i="0" dirty="0">
                <a:solidFill>
                  <a:srgbClr val="000000"/>
                </a:solidFill>
                <a:effectLst/>
                <a:latin typeface="verdana" panose="020B0604030504040204" pitchFamily="34" charset="0"/>
              </a:rPr>
              <a:t>(x, y));   </a:t>
            </a:r>
          </a:p>
          <a:p>
            <a:pPr marL="0" indent="0">
              <a:buNone/>
            </a:pP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a:solidFill>
                  <a:srgbClr val="008200"/>
                </a:solidFill>
                <a:effectLst/>
                <a:latin typeface="verdana" panose="020B0604030504040204" pitchFamily="34" charset="0"/>
              </a:rPr>
              <a:t>// return the square root of y </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"Square root of y is: "</a:t>
            </a:r>
            <a:r>
              <a:rPr lang="en-US" b="0" i="0" dirty="0">
                <a:solidFill>
                  <a:srgbClr val="000000"/>
                </a:solidFill>
                <a:effectLst/>
                <a:latin typeface="verdana" panose="020B0604030504040204" pitchFamily="34" charset="0"/>
              </a:rPr>
              <a:t> + </a:t>
            </a:r>
            <a:r>
              <a:rPr lang="en-US" b="0" i="0" dirty="0" err="1">
                <a:solidFill>
                  <a:srgbClr val="000000"/>
                </a:solidFill>
                <a:effectLst/>
                <a:latin typeface="verdana" panose="020B0604030504040204" pitchFamily="34" charset="0"/>
              </a:rPr>
              <a:t>Math.sqrt</a:t>
            </a:r>
            <a:r>
              <a:rPr lang="en-US" b="0" i="0" dirty="0">
                <a:solidFill>
                  <a:srgbClr val="000000"/>
                </a:solidFill>
                <a:effectLst/>
                <a:latin typeface="verdana" panose="020B0604030504040204" pitchFamily="34" charset="0"/>
              </a:rPr>
              <a:t>(y));   </a:t>
            </a:r>
          </a:p>
          <a:p>
            <a:pPr marL="0" indent="0">
              <a:buNone/>
            </a:pP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a:solidFill>
                  <a:srgbClr val="008200"/>
                </a:solidFill>
                <a:effectLst/>
                <a:latin typeface="verdana" panose="020B0604030504040204" pitchFamily="34" charset="0"/>
              </a:rPr>
              <a:t>//returns 28 power of 4 i.e. 28*28*28*28  </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"Power of x and y is: "</a:t>
            </a:r>
            <a:r>
              <a:rPr lang="en-US" b="0" i="0" dirty="0">
                <a:solidFill>
                  <a:srgbClr val="000000"/>
                </a:solidFill>
                <a:effectLst/>
                <a:latin typeface="verdana" panose="020B0604030504040204" pitchFamily="34" charset="0"/>
              </a:rPr>
              <a:t> + </a:t>
            </a:r>
            <a:r>
              <a:rPr lang="en-US" b="0" i="0" dirty="0" err="1">
                <a:solidFill>
                  <a:srgbClr val="000000"/>
                </a:solidFill>
                <a:effectLst/>
                <a:latin typeface="verdana" panose="020B0604030504040204" pitchFamily="34" charset="0"/>
              </a:rPr>
              <a:t>Math.pow</a:t>
            </a:r>
            <a:r>
              <a:rPr lang="en-US" b="0" i="0" dirty="0">
                <a:solidFill>
                  <a:srgbClr val="000000"/>
                </a:solidFill>
                <a:effectLst/>
                <a:latin typeface="verdana" panose="020B0604030504040204" pitchFamily="34" charset="0"/>
              </a:rPr>
              <a:t>(x, y));      </a:t>
            </a:r>
          </a:p>
          <a:p>
            <a:pPr marL="0" indent="0">
              <a:buNone/>
            </a:pP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a:solidFill>
                  <a:srgbClr val="008200"/>
                </a:solidFill>
                <a:effectLst/>
                <a:latin typeface="verdana" panose="020B0604030504040204" pitchFamily="34" charset="0"/>
              </a:rPr>
              <a:t>// return the logarithm of given value     </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"Logarithm of x is: "</a:t>
            </a:r>
            <a:r>
              <a:rPr lang="en-US" b="0" i="0" dirty="0">
                <a:solidFill>
                  <a:srgbClr val="000000"/>
                </a:solidFill>
                <a:effectLst/>
                <a:latin typeface="verdana" panose="020B0604030504040204" pitchFamily="34" charset="0"/>
              </a:rPr>
              <a:t> + Math.log(x));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"Logarithm of y is: "</a:t>
            </a:r>
            <a:r>
              <a:rPr lang="en-US" b="0" i="0" dirty="0">
                <a:solidFill>
                  <a:srgbClr val="000000"/>
                </a:solidFill>
                <a:effectLst/>
                <a:latin typeface="verdana" panose="020B0604030504040204" pitchFamily="34" charset="0"/>
              </a:rPr>
              <a:t> + Math.log(y));  </a:t>
            </a:r>
          </a:p>
          <a:p>
            <a:pPr marL="0" indent="0">
              <a:buNone/>
            </a:pP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a:solidFill>
                  <a:srgbClr val="008200"/>
                </a:solidFill>
                <a:effectLst/>
                <a:latin typeface="verdana" panose="020B0604030504040204" pitchFamily="34" charset="0"/>
              </a:rPr>
              <a:t>// return the logarithm of given value when base is 10    </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"log10 of x is: "</a:t>
            </a:r>
            <a:r>
              <a:rPr lang="en-US" b="0" i="0" dirty="0">
                <a:solidFill>
                  <a:srgbClr val="000000"/>
                </a:solidFill>
                <a:effectLst/>
                <a:latin typeface="verdana" panose="020B0604030504040204" pitchFamily="34" charset="0"/>
              </a:rPr>
              <a:t> + Math.log10(x));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"log10 of y is: "</a:t>
            </a:r>
            <a:r>
              <a:rPr lang="en-US" b="0" i="0" dirty="0">
                <a:solidFill>
                  <a:srgbClr val="000000"/>
                </a:solidFill>
                <a:effectLst/>
                <a:latin typeface="verdana" panose="020B0604030504040204" pitchFamily="34" charset="0"/>
              </a:rPr>
              <a:t> + Math.log10(y));    </a:t>
            </a:r>
          </a:p>
          <a:p>
            <a:pPr marL="0" indent="0">
              <a:buNone/>
            </a:pP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a:solidFill>
                  <a:srgbClr val="008200"/>
                </a:solidFill>
                <a:effectLst/>
                <a:latin typeface="verdana" panose="020B0604030504040204" pitchFamily="34" charset="0"/>
              </a:rPr>
              <a:t>// return the log of x + 1</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"log1p of x is: "</a:t>
            </a:r>
            <a:r>
              <a:rPr lang="en-US" b="0" i="0" dirty="0">
                <a:solidFill>
                  <a:srgbClr val="000000"/>
                </a:solidFill>
                <a:effectLst/>
                <a:latin typeface="verdana" panose="020B0604030504040204" pitchFamily="34" charset="0"/>
              </a:rPr>
              <a:t> +Math.log1p(x));    </a:t>
            </a:r>
          </a:p>
          <a:p>
            <a:pPr marL="0" indent="0">
              <a:buNone/>
            </a:pP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a:solidFill>
                  <a:srgbClr val="008200"/>
                </a:solidFill>
                <a:effectLst/>
                <a:latin typeface="verdana" panose="020B0604030504040204" pitchFamily="34" charset="0"/>
              </a:rPr>
              <a:t>// return a power of 2  </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a:t>
            </a:r>
            <a:r>
              <a:rPr lang="en-US" b="0" i="0" dirty="0" err="1">
                <a:solidFill>
                  <a:srgbClr val="0000FF"/>
                </a:solidFill>
                <a:effectLst/>
                <a:latin typeface="verdana" panose="020B0604030504040204" pitchFamily="34" charset="0"/>
              </a:rPr>
              <a:t>exp</a:t>
            </a:r>
            <a:r>
              <a:rPr lang="en-US" b="0" i="0" dirty="0">
                <a:solidFill>
                  <a:srgbClr val="0000FF"/>
                </a:solidFill>
                <a:effectLst/>
                <a:latin typeface="verdana" panose="020B0604030504040204" pitchFamily="34" charset="0"/>
              </a:rPr>
              <a:t> of a is: "</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Math.exp</a:t>
            </a:r>
            <a:r>
              <a:rPr lang="en-US" b="0" i="0" dirty="0">
                <a:solidFill>
                  <a:srgbClr val="000000"/>
                </a:solidFill>
                <a:effectLst/>
                <a:latin typeface="verdana" panose="020B0604030504040204" pitchFamily="34" charset="0"/>
              </a:rPr>
              <a:t>(x));    </a:t>
            </a:r>
          </a:p>
          <a:p>
            <a:pPr marL="0" indent="0">
              <a:buNone/>
            </a:pP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a:solidFill>
                  <a:srgbClr val="008200"/>
                </a:solidFill>
                <a:effectLst/>
                <a:latin typeface="verdana" panose="020B0604030504040204" pitchFamily="34" charset="0"/>
              </a:rPr>
              <a:t>// return (a power of 2)-1</a:t>
            </a:r>
            <a:r>
              <a:rPr lang="en-US" b="0" i="0" dirty="0">
                <a:solidFill>
                  <a:srgbClr val="000000"/>
                </a:solidFill>
                <a:effectLst/>
                <a:latin typeface="verdana" panose="020B0604030504040204" pitchFamily="34" charset="0"/>
              </a:rPr>
              <a:t>  </a:t>
            </a:r>
          </a:p>
          <a:p>
            <a:pPr marL="0" indent="0">
              <a:buNone/>
            </a:pP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"expm1 of a is: "</a:t>
            </a:r>
            <a:r>
              <a:rPr lang="en-US" b="0" i="0" dirty="0">
                <a:solidFill>
                  <a:srgbClr val="000000"/>
                </a:solidFill>
                <a:effectLst/>
                <a:latin typeface="verdana" panose="020B0604030504040204" pitchFamily="34" charset="0"/>
              </a:rPr>
              <a:t> +Math.expm1(x));  </a:t>
            </a:r>
          </a:p>
          <a:p>
            <a:pPr marL="0" indent="0">
              <a:buNone/>
            </a:pPr>
            <a:r>
              <a:rPr lang="en-US" b="0" i="0" dirty="0">
                <a:solidFill>
                  <a:srgbClr val="000000"/>
                </a:solidFill>
                <a:effectLst/>
                <a:latin typeface="verdana" panose="020B0604030504040204" pitchFamily="34" charset="0"/>
              </a:rPr>
              <a:t>    }    </a:t>
            </a:r>
          </a:p>
          <a:p>
            <a:pPr marL="0" indent="0">
              <a:buNone/>
            </a:pPr>
            <a:r>
              <a:rPr lang="en-US" b="0" i="0" dirty="0">
                <a:solidFill>
                  <a:srgbClr val="000000"/>
                </a:solidFill>
                <a:effectLst/>
                <a:latin typeface="verdana" panose="020B0604030504040204" pitchFamily="34" charset="0"/>
              </a:rPr>
              <a:t>}   </a:t>
            </a:r>
          </a:p>
          <a:p>
            <a:endParaRPr lang="en-US" dirty="0"/>
          </a:p>
        </p:txBody>
      </p:sp>
    </p:spTree>
    <p:extLst>
      <p:ext uri="{BB962C8B-B14F-4D97-AF65-F5344CB8AC3E}">
        <p14:creationId xmlns:p14="http://schemas.microsoft.com/office/powerpoint/2010/main" val="3949286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b="1" i="0" u="sng" dirty="0">
                <a:solidFill>
                  <a:srgbClr val="000000"/>
                </a:solidFill>
                <a:effectLst/>
                <a:latin typeface="verdana" panose="020B0604030504040204" pitchFamily="34" charset="0"/>
              </a:rPr>
              <a:t>Java I/O</a:t>
            </a:r>
            <a:r>
              <a:rPr lang="en-US" sz="2800" b="0" i="0" u="sng" dirty="0">
                <a:solidFill>
                  <a:srgbClr val="000000"/>
                </a:solidFill>
                <a:effectLst/>
                <a:latin typeface="verdana" panose="020B0604030504040204" pitchFamily="34" charset="0"/>
              </a:rPr>
              <a:t> (Input and Output)</a:t>
            </a:r>
            <a:endParaRPr lang="en-US" sz="2800" u="sng" dirty="0"/>
          </a:p>
        </p:txBody>
      </p:sp>
      <p:sp>
        <p:nvSpPr>
          <p:cNvPr id="3" name="Content Placeholder 2"/>
          <p:cNvSpPr>
            <a:spLocks noGrp="1"/>
          </p:cNvSpPr>
          <p:nvPr>
            <p:ph idx="1"/>
          </p:nvPr>
        </p:nvSpPr>
        <p:spPr>
          <a:xfrm>
            <a:off x="838200" y="1801971"/>
            <a:ext cx="10931434" cy="4729458"/>
          </a:xfrm>
        </p:spPr>
        <p:txBody>
          <a:bodyPr>
            <a:normAutofit/>
          </a:bodyPr>
          <a:lstStyle/>
          <a:p>
            <a:r>
              <a:rPr lang="en-US" b="1" i="0" dirty="0">
                <a:solidFill>
                  <a:srgbClr val="000000"/>
                </a:solidFill>
                <a:effectLst/>
                <a:latin typeface="Times New Roman" panose="02020603050405020304" pitchFamily="18" charset="0"/>
                <a:cs typeface="Times New Roman" panose="02020603050405020304" pitchFamily="18" charset="0"/>
              </a:rPr>
              <a:t>Java I/O</a:t>
            </a:r>
            <a:r>
              <a:rPr lang="en-US" b="0" i="0" dirty="0">
                <a:solidFill>
                  <a:srgbClr val="000000"/>
                </a:solidFill>
                <a:effectLst/>
                <a:latin typeface="Times New Roman" panose="02020603050405020304" pitchFamily="18" charset="0"/>
                <a:cs typeface="Times New Roman" panose="02020603050405020304" pitchFamily="18" charset="0"/>
              </a:rPr>
              <a:t> (Input and Output) is used </a:t>
            </a:r>
            <a:r>
              <a:rPr lang="en-US" b="0" i="1" dirty="0">
                <a:solidFill>
                  <a:srgbClr val="000000"/>
                </a:solidFill>
                <a:effectLst/>
                <a:latin typeface="Times New Roman" panose="02020603050405020304" pitchFamily="18" charset="0"/>
                <a:cs typeface="Times New Roman" panose="02020603050405020304" pitchFamily="18" charset="0"/>
              </a:rPr>
              <a:t>to process the input</a:t>
            </a:r>
            <a:r>
              <a:rPr lang="en-US" b="0" i="0" dirty="0">
                <a:solidFill>
                  <a:srgbClr val="000000"/>
                </a:solidFill>
                <a:effectLst/>
                <a:latin typeface="Times New Roman" panose="02020603050405020304" pitchFamily="18" charset="0"/>
                <a:cs typeface="Times New Roman" panose="02020603050405020304" pitchFamily="18" charset="0"/>
              </a:rPr>
              <a:t> and </a:t>
            </a:r>
            <a:r>
              <a:rPr lang="en-US" b="0" i="1" dirty="0">
                <a:solidFill>
                  <a:srgbClr val="000000"/>
                </a:solidFill>
                <a:effectLst/>
                <a:latin typeface="Times New Roman" panose="02020603050405020304" pitchFamily="18" charset="0"/>
                <a:cs typeface="Times New Roman" panose="02020603050405020304" pitchFamily="18" charset="0"/>
              </a:rPr>
              <a:t>produce the output</a:t>
            </a:r>
            <a:r>
              <a:rPr lang="en-US" b="0" i="0" dirty="0">
                <a:solidFill>
                  <a:srgbClr val="000000"/>
                </a:solidFill>
                <a:effectLst/>
                <a:latin typeface="Times New Roman" panose="02020603050405020304" pitchFamily="18" charset="0"/>
                <a:cs typeface="Times New Roman" panose="02020603050405020304" pitchFamily="18" charset="0"/>
              </a:rPr>
              <a:t>.</a:t>
            </a:r>
          </a:p>
          <a:p>
            <a:r>
              <a:rPr lang="en-US" b="0" i="0" dirty="0">
                <a:solidFill>
                  <a:srgbClr val="000000"/>
                </a:solidFill>
                <a:effectLst/>
                <a:latin typeface="Times New Roman" panose="02020603050405020304" pitchFamily="18" charset="0"/>
                <a:cs typeface="Times New Roman" panose="02020603050405020304" pitchFamily="18" charset="0"/>
              </a:rPr>
              <a:t>Java uses the concept of a stream to make I/O operation fast. The java.io package contains all the classes required for input and output operations.</a:t>
            </a:r>
          </a:p>
          <a:p>
            <a:r>
              <a:rPr lang="en-US" b="0" i="0" dirty="0">
                <a:solidFill>
                  <a:srgbClr val="000000"/>
                </a:solidFill>
                <a:effectLst/>
                <a:latin typeface="Times New Roman" panose="02020603050405020304" pitchFamily="18" charset="0"/>
                <a:cs typeface="Times New Roman" panose="02020603050405020304" pitchFamily="18" charset="0"/>
              </a:rPr>
              <a:t>A stream is a sequence of data. In Java, a stream is composed of bytes. </a:t>
            </a:r>
          </a:p>
          <a:p>
            <a:r>
              <a:rPr lang="en-US" b="0" i="0" dirty="0">
                <a:solidFill>
                  <a:srgbClr val="000000"/>
                </a:solidFill>
                <a:effectLst/>
                <a:latin typeface="Times New Roman" panose="02020603050405020304" pitchFamily="18" charset="0"/>
                <a:cs typeface="Times New Roman" panose="02020603050405020304" pitchFamily="18" charset="0"/>
              </a:rPr>
              <a:t>In Java, 3 streams are created for us automatically. All these streams are attached with the console.</a:t>
            </a:r>
          </a:p>
          <a:p>
            <a:pPr lvl="1"/>
            <a:r>
              <a:rPr lang="en-US" b="1" i="0" dirty="0">
                <a:solidFill>
                  <a:srgbClr val="000000"/>
                </a:solidFill>
                <a:effectLst/>
                <a:latin typeface="Times New Roman" panose="02020603050405020304" pitchFamily="18" charset="0"/>
                <a:cs typeface="Times New Roman" panose="02020603050405020304" pitchFamily="18" charset="0"/>
              </a:rPr>
              <a:t>1) </a:t>
            </a:r>
            <a:r>
              <a:rPr lang="en-US" b="1" i="0" dirty="0" err="1">
                <a:solidFill>
                  <a:srgbClr val="000000"/>
                </a:solidFill>
                <a:effectLst/>
                <a:latin typeface="Times New Roman" panose="02020603050405020304" pitchFamily="18" charset="0"/>
                <a:cs typeface="Times New Roman" panose="02020603050405020304" pitchFamily="18" charset="0"/>
              </a:rPr>
              <a:t>System.out</a:t>
            </a:r>
            <a:r>
              <a:rPr lang="en-US" b="1" i="0" dirty="0">
                <a:solidFill>
                  <a:srgbClr val="000000"/>
                </a:solidFill>
                <a:effectLst/>
                <a:latin typeface="Times New Roman" panose="02020603050405020304" pitchFamily="18" charset="0"/>
                <a:cs typeface="Times New Roman" panose="02020603050405020304" pitchFamily="18" charset="0"/>
              </a:rPr>
              <a:t>: </a:t>
            </a:r>
            <a:r>
              <a:rPr lang="en-US" b="0" i="0" dirty="0">
                <a:solidFill>
                  <a:srgbClr val="000000"/>
                </a:solidFill>
                <a:effectLst/>
                <a:latin typeface="Times New Roman" panose="02020603050405020304" pitchFamily="18" charset="0"/>
                <a:cs typeface="Times New Roman" panose="02020603050405020304" pitchFamily="18" charset="0"/>
              </a:rPr>
              <a:t>standard output stream</a:t>
            </a:r>
          </a:p>
          <a:p>
            <a:pPr lvl="1"/>
            <a:r>
              <a:rPr lang="en-US" b="1" i="0" dirty="0">
                <a:solidFill>
                  <a:srgbClr val="000000"/>
                </a:solidFill>
                <a:effectLst/>
                <a:latin typeface="Times New Roman" panose="02020603050405020304" pitchFamily="18" charset="0"/>
                <a:cs typeface="Times New Roman" panose="02020603050405020304" pitchFamily="18" charset="0"/>
              </a:rPr>
              <a:t>2) System.in: </a:t>
            </a:r>
            <a:r>
              <a:rPr lang="en-US" b="0" i="0" dirty="0">
                <a:solidFill>
                  <a:srgbClr val="000000"/>
                </a:solidFill>
                <a:effectLst/>
                <a:latin typeface="Times New Roman" panose="02020603050405020304" pitchFamily="18" charset="0"/>
                <a:cs typeface="Times New Roman" panose="02020603050405020304" pitchFamily="18" charset="0"/>
              </a:rPr>
              <a:t>standard input stream</a:t>
            </a:r>
          </a:p>
          <a:p>
            <a:pPr lvl="1"/>
            <a:r>
              <a:rPr lang="en-US" b="1" i="0" dirty="0">
                <a:solidFill>
                  <a:srgbClr val="000000"/>
                </a:solidFill>
                <a:effectLst/>
                <a:latin typeface="Times New Roman" panose="02020603050405020304" pitchFamily="18" charset="0"/>
                <a:cs typeface="Times New Roman" panose="02020603050405020304" pitchFamily="18" charset="0"/>
              </a:rPr>
              <a:t>3) </a:t>
            </a:r>
            <a:r>
              <a:rPr lang="en-US" b="1" i="0" dirty="0" err="1">
                <a:solidFill>
                  <a:srgbClr val="000000"/>
                </a:solidFill>
                <a:effectLst/>
                <a:latin typeface="Times New Roman" panose="02020603050405020304" pitchFamily="18" charset="0"/>
                <a:cs typeface="Times New Roman" panose="02020603050405020304" pitchFamily="18" charset="0"/>
              </a:rPr>
              <a:t>System.err</a:t>
            </a:r>
            <a:r>
              <a:rPr lang="en-US" b="1" i="0" dirty="0">
                <a:solidFill>
                  <a:srgbClr val="000000"/>
                </a:solidFill>
                <a:effectLst/>
                <a:latin typeface="Times New Roman" panose="02020603050405020304" pitchFamily="18" charset="0"/>
                <a:cs typeface="Times New Roman" panose="02020603050405020304" pitchFamily="18" charset="0"/>
              </a:rPr>
              <a:t>: </a:t>
            </a:r>
            <a:r>
              <a:rPr lang="en-US" b="0" i="0" dirty="0">
                <a:solidFill>
                  <a:srgbClr val="000000"/>
                </a:solidFill>
                <a:effectLst/>
                <a:latin typeface="Times New Roman" panose="02020603050405020304" pitchFamily="18" charset="0"/>
                <a:cs typeface="Times New Roman" panose="02020603050405020304" pitchFamily="18" charset="0"/>
              </a:rPr>
              <a:t>standard error stream</a:t>
            </a:r>
          </a:p>
          <a:p>
            <a:endParaRPr lang="en-US" dirty="0"/>
          </a:p>
        </p:txBody>
      </p:sp>
    </p:spTree>
    <p:extLst>
      <p:ext uri="{BB962C8B-B14F-4D97-AF65-F5344CB8AC3E}">
        <p14:creationId xmlns:p14="http://schemas.microsoft.com/office/powerpoint/2010/main" val="38594120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194" name="Picture 2" descr="Java IO"/>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2326118"/>
            <a:ext cx="10066317" cy="3199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6062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9218" name="Picture 2" descr="Java output stream hierarchy"/>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09612" y="1866900"/>
            <a:ext cx="9302556" cy="361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51596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42" name="Picture 2" descr="Java input stream hierarchy"/>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26732" y="2177936"/>
            <a:ext cx="10517543" cy="4092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91607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379458"/>
          </a:xfrm>
        </p:spPr>
        <p:txBody>
          <a:bodyPr>
            <a:normAutofit fontScale="90000"/>
          </a:bodyPr>
          <a:lstStyle/>
          <a:p>
            <a:r>
              <a:rPr lang="en-US" sz="3200" u="sng" dirty="0" err="1">
                <a:solidFill>
                  <a:srgbClr val="000000"/>
                </a:solidFill>
                <a:latin typeface="verdana" panose="020B0604030504040204" pitchFamily="34" charset="0"/>
              </a:rPr>
              <a:t>FileOutputStream</a:t>
            </a:r>
            <a:endParaRPr lang="en-US" sz="3200" u="sng" dirty="0"/>
          </a:p>
        </p:txBody>
      </p:sp>
      <p:sp>
        <p:nvSpPr>
          <p:cNvPr id="3" name="Content Placeholder 2"/>
          <p:cNvSpPr>
            <a:spLocks noGrp="1"/>
          </p:cNvSpPr>
          <p:nvPr>
            <p:ph idx="1"/>
          </p:nvPr>
        </p:nvSpPr>
        <p:spPr>
          <a:xfrm>
            <a:off x="681446" y="1067980"/>
            <a:ext cx="11205754" cy="4392294"/>
          </a:xfrm>
        </p:spPr>
        <p:txBody>
          <a:bodyPr/>
          <a:lstStyle/>
          <a:p>
            <a:r>
              <a:rPr lang="en-US" dirty="0">
                <a:solidFill>
                  <a:srgbClr val="000000"/>
                </a:solidFill>
                <a:latin typeface="verdana" panose="020B0604030504040204" pitchFamily="34" charset="0"/>
              </a:rPr>
              <a:t>Java </a:t>
            </a:r>
            <a:r>
              <a:rPr lang="en-US" dirty="0" err="1">
                <a:solidFill>
                  <a:srgbClr val="000000"/>
                </a:solidFill>
                <a:latin typeface="verdana" panose="020B0604030504040204" pitchFamily="34" charset="0"/>
              </a:rPr>
              <a:t>FileOutputStream</a:t>
            </a:r>
            <a:r>
              <a:rPr lang="en-US" dirty="0">
                <a:solidFill>
                  <a:srgbClr val="000000"/>
                </a:solidFill>
                <a:latin typeface="verdana" panose="020B0604030504040204" pitchFamily="34" charset="0"/>
              </a:rPr>
              <a:t> is an output stream used for writing data to a </a:t>
            </a:r>
            <a:r>
              <a:rPr lang="en-US" dirty="0">
                <a:solidFill>
                  <a:srgbClr val="008000"/>
                </a:solidFill>
                <a:latin typeface="verdana" panose="020B0604030504040204" pitchFamily="34" charset="0"/>
                <a:hlinkClick r:id="rId2"/>
              </a:rPr>
              <a:t>file</a:t>
            </a:r>
            <a:r>
              <a:rPr lang="en-US" dirty="0">
                <a:solidFill>
                  <a:srgbClr val="000000"/>
                </a:solidFill>
                <a:latin typeface="verdana" panose="020B0604030504040204" pitchFamily="34" charset="0"/>
              </a:rPr>
              <a:t>.</a:t>
            </a:r>
          </a:p>
          <a:p>
            <a:r>
              <a:rPr lang="en-US" dirty="0">
                <a:solidFill>
                  <a:srgbClr val="000000"/>
                </a:solidFill>
                <a:latin typeface="verdana" panose="020B0604030504040204" pitchFamily="34" charset="0"/>
              </a:rPr>
              <a:t>If you have to write primitive values into a file, use </a:t>
            </a:r>
            <a:r>
              <a:rPr lang="en-US" dirty="0" err="1">
                <a:solidFill>
                  <a:srgbClr val="000000"/>
                </a:solidFill>
                <a:latin typeface="verdana" panose="020B0604030504040204" pitchFamily="34" charset="0"/>
              </a:rPr>
              <a:t>FileOutputStream</a:t>
            </a:r>
            <a:r>
              <a:rPr lang="en-US" dirty="0">
                <a:solidFill>
                  <a:srgbClr val="000000"/>
                </a:solidFill>
                <a:latin typeface="verdana" panose="020B0604030504040204" pitchFamily="34" charset="0"/>
              </a:rPr>
              <a:t> class. You can write byte-oriented as well as character-oriented data through </a:t>
            </a:r>
            <a:r>
              <a:rPr lang="en-US" dirty="0" err="1">
                <a:solidFill>
                  <a:srgbClr val="000000"/>
                </a:solidFill>
                <a:latin typeface="verdana" panose="020B0604030504040204" pitchFamily="34" charset="0"/>
              </a:rPr>
              <a:t>FileOutputStream</a:t>
            </a:r>
            <a:r>
              <a:rPr lang="en-US" dirty="0">
                <a:solidFill>
                  <a:srgbClr val="000000"/>
                </a:solidFill>
                <a:latin typeface="verdana" panose="020B0604030504040204" pitchFamily="34" charset="0"/>
              </a:rPr>
              <a:t> class. But, for character-oriented data, it is preferred to use </a:t>
            </a:r>
            <a:r>
              <a:rPr lang="en-US" dirty="0" err="1">
                <a:solidFill>
                  <a:srgbClr val="008000"/>
                </a:solidFill>
                <a:latin typeface="verdana" panose="020B0604030504040204" pitchFamily="34" charset="0"/>
                <a:hlinkClick r:id="rId3"/>
              </a:rPr>
              <a:t>FileWriter</a:t>
            </a:r>
            <a:r>
              <a:rPr lang="en-US" dirty="0">
                <a:solidFill>
                  <a:srgbClr val="000000"/>
                </a:solidFill>
                <a:latin typeface="verdana" panose="020B0604030504040204" pitchFamily="34" charset="0"/>
              </a:rPr>
              <a:t> than </a:t>
            </a:r>
            <a:r>
              <a:rPr lang="en-US" dirty="0" err="1">
                <a:solidFill>
                  <a:srgbClr val="000000"/>
                </a:solidFill>
                <a:latin typeface="verdana" panose="020B0604030504040204" pitchFamily="34" charset="0"/>
              </a:rPr>
              <a:t>FileOutputStream</a:t>
            </a:r>
            <a:r>
              <a:rPr lang="en-US" dirty="0">
                <a:solidFill>
                  <a:srgbClr val="000000"/>
                </a:solidFill>
                <a:latin typeface="verdana" panose="020B0604030504040204" pitchFamily="34" charset="0"/>
              </a:rPr>
              <a:t>.</a:t>
            </a:r>
          </a:p>
          <a:p>
            <a:endParaRPr lang="en-US" dirty="0"/>
          </a:p>
        </p:txBody>
      </p:sp>
    </p:spTree>
    <p:extLst>
      <p:ext uri="{BB962C8B-B14F-4D97-AF65-F5344CB8AC3E}">
        <p14:creationId xmlns:p14="http://schemas.microsoft.com/office/powerpoint/2010/main" val="8334351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301081"/>
          </a:xfrm>
        </p:spPr>
        <p:txBody>
          <a:bodyPr>
            <a:noAutofit/>
          </a:bodyPr>
          <a:lstStyle/>
          <a:p>
            <a:r>
              <a:rPr lang="en-US" sz="3200" b="1" u="sng" dirty="0" err="1"/>
              <a:t>FileOutputStream</a:t>
            </a:r>
            <a:r>
              <a:rPr lang="en-US" sz="3200" b="1" u="sng" dirty="0"/>
              <a:t> class methods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907594213"/>
              </p:ext>
            </p:extLst>
          </p:nvPr>
        </p:nvGraphicFramePr>
        <p:xfrm>
          <a:off x="838200" y="1028198"/>
          <a:ext cx="10220368" cy="5462324"/>
        </p:xfrm>
        <a:graphic>
          <a:graphicData uri="http://schemas.openxmlformats.org/drawingml/2006/table">
            <a:tbl>
              <a:tblPr/>
              <a:tblGrid>
                <a:gridCol w="5110184">
                  <a:extLst>
                    <a:ext uri="{9D8B030D-6E8A-4147-A177-3AD203B41FA5}">
                      <a16:colId xmlns:a16="http://schemas.microsoft.com/office/drawing/2014/main" val="3300546929"/>
                    </a:ext>
                  </a:extLst>
                </a:gridCol>
                <a:gridCol w="5110184">
                  <a:extLst>
                    <a:ext uri="{9D8B030D-6E8A-4147-A177-3AD203B41FA5}">
                      <a16:colId xmlns:a16="http://schemas.microsoft.com/office/drawing/2014/main" val="3513313828"/>
                    </a:ext>
                  </a:extLst>
                </a:gridCol>
              </a:tblGrid>
              <a:tr h="364687">
                <a:tc>
                  <a:txBody>
                    <a:bodyPr/>
                    <a:lstStyle/>
                    <a:p>
                      <a:pPr algn="l" fontAlgn="t"/>
                      <a:r>
                        <a:rPr lang="en-US" sz="1600">
                          <a:solidFill>
                            <a:srgbClr val="000000"/>
                          </a:solidFill>
                          <a:effectLst/>
                          <a:latin typeface="times new roman" panose="02020603050405020304" pitchFamily="18" charset="0"/>
                        </a:rPr>
                        <a:t>Method</a:t>
                      </a:r>
                    </a:p>
                  </a:txBody>
                  <a:tcPr marL="67848" marR="67848" marT="67848" marB="67848">
                    <a:lnL w="9525" cap="flat" cmpd="sng" algn="ctr">
                      <a:solidFill>
                        <a:srgbClr val="289624"/>
                      </a:solidFill>
                      <a:prstDash val="solid"/>
                      <a:round/>
                      <a:headEnd type="none" w="med" len="med"/>
                      <a:tailEnd type="none" w="med" len="med"/>
                    </a:lnL>
                    <a:lnR w="9525" cap="flat" cmpd="sng" algn="ctr">
                      <a:solidFill>
                        <a:srgbClr val="289624"/>
                      </a:solidFill>
                      <a:prstDash val="solid"/>
                      <a:round/>
                      <a:headEnd type="none" w="med" len="med"/>
                      <a:tailEnd type="none" w="med" len="med"/>
                    </a:lnR>
                    <a:lnT w="9525" cap="flat" cmpd="sng" algn="ctr">
                      <a:solidFill>
                        <a:srgbClr val="289624"/>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600">
                          <a:solidFill>
                            <a:srgbClr val="000000"/>
                          </a:solidFill>
                          <a:effectLst/>
                          <a:latin typeface="times new roman" panose="02020603050405020304" pitchFamily="18" charset="0"/>
                        </a:rPr>
                        <a:t>Description</a:t>
                      </a:r>
                    </a:p>
                  </a:txBody>
                  <a:tcPr marL="67848" marR="67848" marT="67848" marB="67848">
                    <a:lnL w="9525" cap="flat" cmpd="sng" algn="ctr">
                      <a:solidFill>
                        <a:srgbClr val="289624"/>
                      </a:solidFill>
                      <a:prstDash val="solid"/>
                      <a:round/>
                      <a:headEnd type="none" w="med" len="med"/>
                      <a:tailEnd type="none" w="med" len="med"/>
                    </a:lnL>
                    <a:lnR w="9525" cap="flat" cmpd="sng" algn="ctr">
                      <a:solidFill>
                        <a:srgbClr val="289624"/>
                      </a:solidFill>
                      <a:prstDash val="solid"/>
                      <a:round/>
                      <a:headEnd type="none" w="med" len="med"/>
                      <a:tailEnd type="none" w="med" len="med"/>
                    </a:lnR>
                    <a:lnT w="9525" cap="flat" cmpd="sng" algn="ctr">
                      <a:solidFill>
                        <a:srgbClr val="289624"/>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96755038"/>
                  </a:ext>
                </a:extLst>
              </a:tr>
              <a:tr h="789824">
                <a:tc>
                  <a:txBody>
                    <a:bodyPr/>
                    <a:lstStyle/>
                    <a:p>
                      <a:pPr algn="l" fontAlgn="t"/>
                      <a:r>
                        <a:rPr lang="en-US" sz="1600">
                          <a:solidFill>
                            <a:srgbClr val="000000"/>
                          </a:solidFill>
                          <a:effectLst/>
                          <a:latin typeface="verdana" panose="020B0604030504040204" pitchFamily="34" charset="0"/>
                        </a:rPr>
                        <a:t>protected void finalize()</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It is used to clean up the connection with the file output stream.</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845415380"/>
                  </a:ext>
                </a:extLst>
              </a:tr>
              <a:tr h="789824">
                <a:tc>
                  <a:txBody>
                    <a:bodyPr/>
                    <a:lstStyle/>
                    <a:p>
                      <a:pPr algn="l" fontAlgn="t"/>
                      <a:r>
                        <a:rPr lang="en-US" sz="1600">
                          <a:solidFill>
                            <a:srgbClr val="000000"/>
                          </a:solidFill>
                          <a:effectLst/>
                          <a:latin typeface="verdana" panose="020B0604030504040204" pitchFamily="34" charset="0"/>
                        </a:rPr>
                        <a:t>void write(byte[] ary)</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It is used to write </a:t>
                      </a:r>
                      <a:r>
                        <a:rPr lang="en-US" sz="1600" b="1">
                          <a:solidFill>
                            <a:srgbClr val="000000"/>
                          </a:solidFill>
                          <a:effectLst/>
                          <a:latin typeface="verdana" panose="020B0604030504040204" pitchFamily="34" charset="0"/>
                        </a:rPr>
                        <a:t>ary.length</a:t>
                      </a:r>
                      <a:r>
                        <a:rPr lang="en-US" sz="1600">
                          <a:solidFill>
                            <a:srgbClr val="000000"/>
                          </a:solidFill>
                          <a:effectLst/>
                          <a:latin typeface="verdana" panose="020B0604030504040204" pitchFamily="34" charset="0"/>
                        </a:rPr>
                        <a:t> bytes from the byte </a:t>
                      </a:r>
                      <a:r>
                        <a:rPr lang="en-US" sz="1600" u="none" strike="noStrike">
                          <a:solidFill>
                            <a:srgbClr val="008000"/>
                          </a:solidFill>
                          <a:effectLst/>
                          <a:latin typeface="verdana" panose="020B0604030504040204" pitchFamily="34" charset="0"/>
                          <a:hlinkClick r:id="rId2"/>
                        </a:rPr>
                        <a:t>array</a:t>
                      </a:r>
                      <a:r>
                        <a:rPr lang="en-US" sz="1600">
                          <a:solidFill>
                            <a:srgbClr val="000000"/>
                          </a:solidFill>
                          <a:effectLst/>
                          <a:latin typeface="verdana" panose="020B0604030504040204" pitchFamily="34" charset="0"/>
                        </a:rPr>
                        <a:t> to the file output stream.</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905891513"/>
                  </a:ext>
                </a:extLst>
              </a:tr>
              <a:tr h="789824">
                <a:tc>
                  <a:txBody>
                    <a:bodyPr/>
                    <a:lstStyle/>
                    <a:p>
                      <a:pPr algn="l" fontAlgn="t"/>
                      <a:r>
                        <a:rPr lang="en-US" sz="1600">
                          <a:solidFill>
                            <a:srgbClr val="000000"/>
                          </a:solidFill>
                          <a:effectLst/>
                          <a:latin typeface="verdana" panose="020B0604030504040204" pitchFamily="34" charset="0"/>
                        </a:rPr>
                        <a:t>void write(byte[] ary, int off, int len)</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It is used to write </a:t>
                      </a:r>
                      <a:r>
                        <a:rPr lang="en-US" sz="1600" b="1">
                          <a:solidFill>
                            <a:srgbClr val="000000"/>
                          </a:solidFill>
                          <a:effectLst/>
                          <a:latin typeface="verdana" panose="020B0604030504040204" pitchFamily="34" charset="0"/>
                        </a:rPr>
                        <a:t>len</a:t>
                      </a:r>
                      <a:r>
                        <a:rPr lang="en-US" sz="1600">
                          <a:solidFill>
                            <a:srgbClr val="000000"/>
                          </a:solidFill>
                          <a:effectLst/>
                          <a:latin typeface="verdana" panose="020B0604030504040204" pitchFamily="34" charset="0"/>
                        </a:rPr>
                        <a:t> bytes from the byte array starting at offset </a:t>
                      </a:r>
                      <a:r>
                        <a:rPr lang="en-US" sz="1600" b="1">
                          <a:solidFill>
                            <a:srgbClr val="000000"/>
                          </a:solidFill>
                          <a:effectLst/>
                          <a:latin typeface="verdana" panose="020B0604030504040204" pitchFamily="34" charset="0"/>
                        </a:rPr>
                        <a:t>off</a:t>
                      </a:r>
                      <a:r>
                        <a:rPr lang="en-US" sz="1600">
                          <a:solidFill>
                            <a:srgbClr val="000000"/>
                          </a:solidFill>
                          <a:effectLst/>
                          <a:latin typeface="verdana" panose="020B0604030504040204" pitchFamily="34" charset="0"/>
                        </a:rPr>
                        <a:t> to the file output stream.</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294640460"/>
                  </a:ext>
                </a:extLst>
              </a:tr>
              <a:tr h="555524">
                <a:tc>
                  <a:txBody>
                    <a:bodyPr/>
                    <a:lstStyle/>
                    <a:p>
                      <a:pPr algn="l" fontAlgn="t"/>
                      <a:r>
                        <a:rPr lang="en-US" sz="1600">
                          <a:solidFill>
                            <a:srgbClr val="000000"/>
                          </a:solidFill>
                          <a:effectLst/>
                          <a:latin typeface="verdana" panose="020B0604030504040204" pitchFamily="34" charset="0"/>
                        </a:rPr>
                        <a:t>void write(int b)</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It is used to write the specified byte to the file output stream.</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561385509"/>
                  </a:ext>
                </a:extLst>
              </a:tr>
              <a:tr h="789824">
                <a:tc>
                  <a:txBody>
                    <a:bodyPr/>
                    <a:lstStyle/>
                    <a:p>
                      <a:pPr algn="l" fontAlgn="t"/>
                      <a:r>
                        <a:rPr lang="en-US" sz="1600">
                          <a:solidFill>
                            <a:srgbClr val="000000"/>
                          </a:solidFill>
                          <a:effectLst/>
                          <a:latin typeface="verdana" panose="020B0604030504040204" pitchFamily="34" charset="0"/>
                        </a:rPr>
                        <a:t>FileChannel getChannel()</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It is used to return the file channel object associated with the file output stream.</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740403673"/>
                  </a:ext>
                </a:extLst>
              </a:tr>
              <a:tr h="789824">
                <a:tc>
                  <a:txBody>
                    <a:bodyPr/>
                    <a:lstStyle/>
                    <a:p>
                      <a:pPr algn="l" fontAlgn="t"/>
                      <a:r>
                        <a:rPr lang="en-US" sz="1600">
                          <a:solidFill>
                            <a:srgbClr val="000000"/>
                          </a:solidFill>
                          <a:effectLst/>
                          <a:latin typeface="verdana" panose="020B0604030504040204" pitchFamily="34" charset="0"/>
                        </a:rPr>
                        <a:t>FileDescriptor getFD()</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It is used to return the file descriptor associated with the stream.</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915742265"/>
                  </a:ext>
                </a:extLst>
              </a:tr>
              <a:tr h="555524">
                <a:tc>
                  <a:txBody>
                    <a:bodyPr/>
                    <a:lstStyle/>
                    <a:p>
                      <a:pPr algn="l" fontAlgn="t"/>
                      <a:r>
                        <a:rPr lang="en-US" sz="1600">
                          <a:solidFill>
                            <a:srgbClr val="000000"/>
                          </a:solidFill>
                          <a:effectLst/>
                          <a:latin typeface="verdana" panose="020B0604030504040204" pitchFamily="34" charset="0"/>
                        </a:rPr>
                        <a:t>void close()</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It is used to closes the file output stream.</a:t>
                      </a:r>
                    </a:p>
                  </a:txBody>
                  <a:tcPr marL="45232" marR="45232" marT="45232" marB="45232">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814030042"/>
                  </a:ext>
                </a:extLst>
              </a:tr>
            </a:tbl>
          </a:graphicData>
        </a:graphic>
      </p:graphicFrame>
    </p:spTree>
    <p:extLst>
      <p:ext uri="{BB962C8B-B14F-4D97-AF65-F5344CB8AC3E}">
        <p14:creationId xmlns:p14="http://schemas.microsoft.com/office/powerpoint/2010/main" val="39071574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1306287"/>
            <a:ext cx="11192692" cy="5029200"/>
          </a:xfrm>
        </p:spPr>
        <p:txBody>
          <a:bodyPr>
            <a:normAutofit fontScale="77500" lnSpcReduction="20000"/>
          </a:bodyPr>
          <a:lstStyle/>
          <a:p>
            <a:pPr marL="0" indent="0">
              <a:buNone/>
            </a:pPr>
            <a:r>
              <a:rPr lang="en-US" b="1" dirty="0">
                <a:solidFill>
                  <a:srgbClr val="006699"/>
                </a:solidFill>
                <a:latin typeface="verdana" panose="020B0604030504040204" pitchFamily="34" charset="0"/>
              </a:rPr>
              <a:t>import</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java.io.FileOutputStream</a:t>
            </a:r>
            <a:r>
              <a:rPr lang="en-US" dirty="0">
                <a:solidFill>
                  <a:srgbClr val="000000"/>
                </a:solidFill>
                <a:latin typeface="verdana" panose="020B0604030504040204" pitchFamily="34" charset="0"/>
              </a:rPr>
              <a:t>;  </a:t>
            </a:r>
          </a:p>
          <a:p>
            <a:pPr marL="0" indent="0">
              <a:buNone/>
            </a:pP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class</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FileOutputStreamExample</a:t>
            </a: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main(String </a:t>
            </a:r>
            <a:r>
              <a:rPr lang="en-US" dirty="0" err="1">
                <a:solidFill>
                  <a:srgbClr val="000000"/>
                </a:solidFill>
                <a:latin typeface="verdana" panose="020B0604030504040204" pitchFamily="34" charset="0"/>
              </a:rPr>
              <a:t>args</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try</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FileOutputStream</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fout</a:t>
            </a:r>
            <a:r>
              <a:rPr lang="en-US" dirty="0">
                <a:solidFill>
                  <a:srgbClr val="000000"/>
                </a:solidFill>
                <a:latin typeface="verdana" panose="020B0604030504040204" pitchFamily="34" charset="0"/>
              </a:rPr>
              <a:t>=</a:t>
            </a:r>
            <a:r>
              <a:rPr lang="en-US" b="1" dirty="0">
                <a:solidFill>
                  <a:srgbClr val="006699"/>
                </a:solidFill>
                <a:latin typeface="verdana" panose="020B0604030504040204" pitchFamily="34" charset="0"/>
              </a:rPr>
              <a:t>new</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FileOutputStream</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"D:\\testout.txt"</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String s=</a:t>
            </a:r>
            <a:r>
              <a:rPr lang="en-US" dirty="0">
                <a:solidFill>
                  <a:srgbClr val="0000FF"/>
                </a:solidFill>
                <a:latin typeface="verdana" panose="020B0604030504040204" pitchFamily="34" charset="0"/>
              </a:rPr>
              <a:t>"Welcome to </a:t>
            </a:r>
            <a:r>
              <a:rPr lang="en-US" dirty="0" err="1">
                <a:solidFill>
                  <a:srgbClr val="0000FF"/>
                </a:solidFill>
                <a:latin typeface="verdana" panose="020B0604030504040204" pitchFamily="34" charset="0"/>
              </a:rPr>
              <a:t>javaTpoint</a:t>
            </a:r>
            <a:r>
              <a:rPr lang="en-US" dirty="0">
                <a:solidFill>
                  <a:srgbClr val="0000FF"/>
                </a:solidFill>
                <a:latin typeface="verdana" panose="020B0604030504040204" pitchFamily="34" charset="0"/>
              </a:rPr>
              <a:t>."</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byte</a:t>
            </a:r>
            <a:r>
              <a:rPr lang="en-US" dirty="0">
                <a:solidFill>
                  <a:srgbClr val="000000"/>
                </a:solidFill>
                <a:latin typeface="verdana" panose="020B0604030504040204" pitchFamily="34" charset="0"/>
              </a:rPr>
              <a:t> b[]=</a:t>
            </a:r>
            <a:r>
              <a:rPr lang="en-US" dirty="0" err="1">
                <a:solidFill>
                  <a:srgbClr val="000000"/>
                </a:solidFill>
                <a:latin typeface="verdana" panose="020B0604030504040204" pitchFamily="34" charset="0"/>
              </a:rPr>
              <a:t>s.getBytes</a:t>
            </a:r>
            <a:r>
              <a:rPr lang="en-US" dirty="0">
                <a:solidFill>
                  <a:srgbClr val="000000"/>
                </a:solidFill>
                <a:latin typeface="verdana" panose="020B0604030504040204" pitchFamily="34" charset="0"/>
              </a:rPr>
              <a:t>();</a:t>
            </a:r>
            <a:r>
              <a:rPr lang="en-US" dirty="0">
                <a:solidFill>
                  <a:srgbClr val="008200"/>
                </a:solidFill>
                <a:latin typeface="verdana" panose="020B0604030504040204" pitchFamily="34" charset="0"/>
              </a:rPr>
              <a:t>//converting string into byte array  </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fout.write</a:t>
            </a:r>
            <a:r>
              <a:rPr lang="en-US" dirty="0">
                <a:solidFill>
                  <a:srgbClr val="000000"/>
                </a:solidFill>
                <a:latin typeface="verdana" panose="020B0604030504040204" pitchFamily="34" charset="0"/>
              </a:rPr>
              <a:t>(b);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fout.close</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"success..."</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catch</a:t>
            </a:r>
            <a:r>
              <a:rPr lang="en-US" dirty="0">
                <a:solidFill>
                  <a:srgbClr val="000000"/>
                </a:solidFill>
                <a:latin typeface="verdana" panose="020B0604030504040204" pitchFamily="34" charset="0"/>
              </a:rPr>
              <a:t>(Exception e){</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(e);}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18374945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u="sng" dirty="0" err="1">
                <a:solidFill>
                  <a:srgbClr val="000000"/>
                </a:solidFill>
                <a:latin typeface="verdana" panose="020B0604030504040204" pitchFamily="34" charset="0"/>
              </a:rPr>
              <a:t>FileInputStream</a:t>
            </a:r>
            <a:endParaRPr lang="en-US" sz="3200" u="sng" dirty="0"/>
          </a:p>
        </p:txBody>
      </p:sp>
      <p:sp>
        <p:nvSpPr>
          <p:cNvPr id="3" name="Content Placeholder 2"/>
          <p:cNvSpPr>
            <a:spLocks noGrp="1"/>
          </p:cNvSpPr>
          <p:nvPr>
            <p:ph idx="1"/>
          </p:nvPr>
        </p:nvSpPr>
        <p:spPr/>
        <p:txBody>
          <a:bodyPr/>
          <a:lstStyle/>
          <a:p>
            <a:r>
              <a:rPr lang="en-US" dirty="0">
                <a:solidFill>
                  <a:srgbClr val="000000"/>
                </a:solidFill>
                <a:latin typeface="verdana" panose="020B0604030504040204" pitchFamily="34" charset="0"/>
              </a:rPr>
              <a:t>Java </a:t>
            </a:r>
            <a:r>
              <a:rPr lang="en-US" dirty="0" err="1">
                <a:solidFill>
                  <a:srgbClr val="000000"/>
                </a:solidFill>
                <a:latin typeface="verdana" panose="020B0604030504040204" pitchFamily="34" charset="0"/>
              </a:rPr>
              <a:t>FileInputStream</a:t>
            </a:r>
            <a:r>
              <a:rPr lang="en-US" dirty="0">
                <a:solidFill>
                  <a:srgbClr val="000000"/>
                </a:solidFill>
                <a:latin typeface="verdana" panose="020B0604030504040204" pitchFamily="34" charset="0"/>
              </a:rPr>
              <a:t> class obtains input bytes from a </a:t>
            </a:r>
            <a:r>
              <a:rPr lang="en-US" dirty="0">
                <a:solidFill>
                  <a:srgbClr val="008000"/>
                </a:solidFill>
                <a:latin typeface="verdana" panose="020B0604030504040204" pitchFamily="34" charset="0"/>
                <a:hlinkClick r:id="rId2"/>
              </a:rPr>
              <a:t>file</a:t>
            </a:r>
            <a:r>
              <a:rPr lang="en-US" dirty="0">
                <a:solidFill>
                  <a:srgbClr val="000000"/>
                </a:solidFill>
                <a:latin typeface="verdana" panose="020B0604030504040204" pitchFamily="34" charset="0"/>
              </a:rPr>
              <a:t>. </a:t>
            </a:r>
          </a:p>
          <a:p>
            <a:r>
              <a:rPr lang="en-US" dirty="0">
                <a:solidFill>
                  <a:srgbClr val="000000"/>
                </a:solidFill>
                <a:latin typeface="verdana" panose="020B0604030504040204" pitchFamily="34" charset="0"/>
              </a:rPr>
              <a:t>It is used for reading byte-oriented data (streams of raw bytes) such as image data, audio, video etc. You can also read character-stream data. But, for reading streams of characters, it is recommended to use </a:t>
            </a:r>
            <a:r>
              <a:rPr lang="en-US" dirty="0" err="1">
                <a:solidFill>
                  <a:srgbClr val="008000"/>
                </a:solidFill>
                <a:latin typeface="verdana" panose="020B0604030504040204" pitchFamily="34" charset="0"/>
                <a:hlinkClick r:id="rId3"/>
              </a:rPr>
              <a:t>FileReader</a:t>
            </a:r>
            <a:r>
              <a:rPr lang="en-US" dirty="0">
                <a:solidFill>
                  <a:srgbClr val="000000"/>
                </a:solidFill>
                <a:latin typeface="verdana" panose="020B0604030504040204" pitchFamily="34" charset="0"/>
              </a:rPr>
              <a:t> class.</a:t>
            </a:r>
            <a:endParaRPr lang="en-US" dirty="0"/>
          </a:p>
        </p:txBody>
      </p:sp>
    </p:spTree>
    <p:extLst>
      <p:ext uri="{BB962C8B-B14F-4D97-AF65-F5344CB8AC3E}">
        <p14:creationId xmlns:p14="http://schemas.microsoft.com/office/powerpoint/2010/main" val="17690986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65274276"/>
              </p:ext>
            </p:extLst>
          </p:nvPr>
        </p:nvGraphicFramePr>
        <p:xfrm>
          <a:off x="655925" y="241293"/>
          <a:ext cx="10578132" cy="6455795"/>
        </p:xfrm>
        <a:graphic>
          <a:graphicData uri="http://schemas.openxmlformats.org/drawingml/2006/table">
            <a:tbl>
              <a:tblPr/>
              <a:tblGrid>
                <a:gridCol w="3589504">
                  <a:extLst>
                    <a:ext uri="{9D8B030D-6E8A-4147-A177-3AD203B41FA5}">
                      <a16:colId xmlns:a16="http://schemas.microsoft.com/office/drawing/2014/main" val="579024894"/>
                    </a:ext>
                  </a:extLst>
                </a:gridCol>
                <a:gridCol w="6988628">
                  <a:extLst>
                    <a:ext uri="{9D8B030D-6E8A-4147-A177-3AD203B41FA5}">
                      <a16:colId xmlns:a16="http://schemas.microsoft.com/office/drawing/2014/main" val="967650176"/>
                    </a:ext>
                  </a:extLst>
                </a:gridCol>
              </a:tblGrid>
              <a:tr h="433232">
                <a:tc>
                  <a:txBody>
                    <a:bodyPr/>
                    <a:lstStyle/>
                    <a:p>
                      <a:pPr algn="l" fontAlgn="t"/>
                      <a:r>
                        <a:rPr lang="en-US" sz="1600" dirty="0">
                          <a:solidFill>
                            <a:srgbClr val="000000"/>
                          </a:solidFill>
                          <a:effectLst/>
                          <a:latin typeface="times new roman" panose="02020603050405020304" pitchFamily="18" charset="0"/>
                        </a:rPr>
                        <a:t>Method</a:t>
                      </a:r>
                    </a:p>
                  </a:txBody>
                  <a:tcPr marL="60773" marR="60773" marT="60773" marB="60773">
                    <a:lnL w="9525" cap="flat" cmpd="sng" algn="ctr">
                      <a:solidFill>
                        <a:srgbClr val="98CFD6"/>
                      </a:solidFill>
                      <a:prstDash val="solid"/>
                      <a:round/>
                      <a:headEnd type="none" w="med" len="med"/>
                      <a:tailEnd type="none" w="med" len="med"/>
                    </a:lnL>
                    <a:lnR w="9525" cap="flat" cmpd="sng" algn="ctr">
                      <a:solidFill>
                        <a:srgbClr val="98CFD6"/>
                      </a:solidFill>
                      <a:prstDash val="solid"/>
                      <a:round/>
                      <a:headEnd type="none" w="med" len="med"/>
                      <a:tailEnd type="none" w="med" len="med"/>
                    </a:lnR>
                    <a:lnT w="9525" cap="flat" cmpd="sng" algn="ctr">
                      <a:solidFill>
                        <a:srgbClr val="98CFD6"/>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600">
                          <a:solidFill>
                            <a:srgbClr val="000000"/>
                          </a:solidFill>
                          <a:effectLst/>
                          <a:latin typeface="times new roman" panose="02020603050405020304" pitchFamily="18" charset="0"/>
                        </a:rPr>
                        <a:t>Description</a:t>
                      </a:r>
                    </a:p>
                  </a:txBody>
                  <a:tcPr marL="60773" marR="60773" marT="60773" marB="60773">
                    <a:lnL w="9525" cap="flat" cmpd="sng" algn="ctr">
                      <a:solidFill>
                        <a:srgbClr val="98CFD6"/>
                      </a:solidFill>
                      <a:prstDash val="solid"/>
                      <a:round/>
                      <a:headEnd type="none" w="med" len="med"/>
                      <a:tailEnd type="none" w="med" len="med"/>
                    </a:lnL>
                    <a:lnR w="9525" cap="flat" cmpd="sng" algn="ctr">
                      <a:solidFill>
                        <a:srgbClr val="98CFD6"/>
                      </a:solidFill>
                      <a:prstDash val="solid"/>
                      <a:round/>
                      <a:headEnd type="none" w="med" len="med"/>
                      <a:tailEnd type="none" w="med" len="med"/>
                    </a:lnR>
                    <a:lnT w="9525" cap="flat" cmpd="sng" algn="ctr">
                      <a:solidFill>
                        <a:srgbClr val="98CFD6"/>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964474251"/>
                  </a:ext>
                </a:extLst>
              </a:tr>
              <a:tr h="732813">
                <a:tc>
                  <a:txBody>
                    <a:bodyPr/>
                    <a:lstStyle/>
                    <a:p>
                      <a:pPr algn="l" fontAlgn="t"/>
                      <a:r>
                        <a:rPr lang="en-US" sz="1600" dirty="0" err="1">
                          <a:solidFill>
                            <a:srgbClr val="000000"/>
                          </a:solidFill>
                          <a:effectLst/>
                          <a:latin typeface="verdana" panose="020B0604030504040204" pitchFamily="34" charset="0"/>
                        </a:rPr>
                        <a:t>int</a:t>
                      </a:r>
                      <a:r>
                        <a:rPr lang="en-US" sz="1600" dirty="0">
                          <a:solidFill>
                            <a:srgbClr val="000000"/>
                          </a:solidFill>
                          <a:effectLst/>
                          <a:latin typeface="verdana" panose="020B0604030504040204" pitchFamily="34" charset="0"/>
                        </a:rPr>
                        <a:t> available()</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It is used to return the estimated number of bytes that can be read from the input stream.</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959967605"/>
                  </a:ext>
                </a:extLst>
              </a:tr>
              <a:tr h="674309">
                <a:tc>
                  <a:txBody>
                    <a:bodyPr/>
                    <a:lstStyle/>
                    <a:p>
                      <a:pPr algn="l" fontAlgn="t"/>
                      <a:r>
                        <a:rPr lang="en-US" sz="1600" dirty="0" err="1">
                          <a:solidFill>
                            <a:srgbClr val="000000"/>
                          </a:solidFill>
                          <a:effectLst/>
                          <a:latin typeface="verdana" panose="020B0604030504040204" pitchFamily="34" charset="0"/>
                        </a:rPr>
                        <a:t>int</a:t>
                      </a:r>
                      <a:r>
                        <a:rPr lang="en-US" sz="1600" dirty="0">
                          <a:solidFill>
                            <a:srgbClr val="000000"/>
                          </a:solidFill>
                          <a:effectLst/>
                          <a:latin typeface="verdana" panose="020B0604030504040204" pitchFamily="34" charset="0"/>
                        </a:rPr>
                        <a:t> read()</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It is used to read the byte of data from the input stream.</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63011772"/>
                  </a:ext>
                </a:extLst>
              </a:tr>
              <a:tr h="732813">
                <a:tc>
                  <a:txBody>
                    <a:bodyPr/>
                    <a:lstStyle/>
                    <a:p>
                      <a:pPr algn="l" fontAlgn="t"/>
                      <a:r>
                        <a:rPr lang="en-US" sz="1600" dirty="0" err="1">
                          <a:solidFill>
                            <a:srgbClr val="000000"/>
                          </a:solidFill>
                          <a:effectLst/>
                          <a:latin typeface="verdana" panose="020B0604030504040204" pitchFamily="34" charset="0"/>
                        </a:rPr>
                        <a:t>int</a:t>
                      </a:r>
                      <a:r>
                        <a:rPr lang="en-US" sz="1600" dirty="0">
                          <a:solidFill>
                            <a:srgbClr val="000000"/>
                          </a:solidFill>
                          <a:effectLst/>
                          <a:latin typeface="verdana" panose="020B0604030504040204" pitchFamily="34" charset="0"/>
                        </a:rPr>
                        <a:t> read(byte[] b)</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It is used to read up to </a:t>
                      </a:r>
                      <a:r>
                        <a:rPr lang="en-US" sz="1600" b="1">
                          <a:solidFill>
                            <a:srgbClr val="000000"/>
                          </a:solidFill>
                          <a:effectLst/>
                          <a:latin typeface="verdana" panose="020B0604030504040204" pitchFamily="34" charset="0"/>
                        </a:rPr>
                        <a:t>b.length</a:t>
                      </a:r>
                      <a:r>
                        <a:rPr lang="en-US" sz="1600">
                          <a:solidFill>
                            <a:srgbClr val="000000"/>
                          </a:solidFill>
                          <a:effectLst/>
                          <a:latin typeface="verdana" panose="020B0604030504040204" pitchFamily="34" charset="0"/>
                        </a:rPr>
                        <a:t> bytes of data from the input stream.</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026877186"/>
                  </a:ext>
                </a:extLst>
              </a:tr>
              <a:tr h="674309">
                <a:tc>
                  <a:txBody>
                    <a:bodyPr/>
                    <a:lstStyle/>
                    <a:p>
                      <a:pPr algn="l" fontAlgn="t"/>
                      <a:r>
                        <a:rPr lang="en-US" sz="1600" dirty="0" err="1">
                          <a:solidFill>
                            <a:srgbClr val="000000"/>
                          </a:solidFill>
                          <a:effectLst/>
                          <a:latin typeface="verdana" panose="020B0604030504040204" pitchFamily="34" charset="0"/>
                        </a:rPr>
                        <a:t>int</a:t>
                      </a:r>
                      <a:r>
                        <a:rPr lang="en-US" sz="1600" dirty="0">
                          <a:solidFill>
                            <a:srgbClr val="000000"/>
                          </a:solidFill>
                          <a:effectLst/>
                          <a:latin typeface="verdana" panose="020B0604030504040204" pitchFamily="34" charset="0"/>
                        </a:rPr>
                        <a:t> read(byte[] b, </a:t>
                      </a:r>
                      <a:r>
                        <a:rPr lang="en-US" sz="1600" dirty="0" err="1">
                          <a:solidFill>
                            <a:srgbClr val="000000"/>
                          </a:solidFill>
                          <a:effectLst/>
                          <a:latin typeface="verdana" panose="020B0604030504040204" pitchFamily="34" charset="0"/>
                        </a:rPr>
                        <a:t>int</a:t>
                      </a:r>
                      <a:r>
                        <a:rPr lang="en-US" sz="1600" dirty="0">
                          <a:solidFill>
                            <a:srgbClr val="000000"/>
                          </a:solidFill>
                          <a:effectLst/>
                          <a:latin typeface="verdana" panose="020B0604030504040204" pitchFamily="34" charset="0"/>
                        </a:rPr>
                        <a:t> off, </a:t>
                      </a:r>
                      <a:r>
                        <a:rPr lang="en-US" sz="1600" dirty="0" err="1">
                          <a:solidFill>
                            <a:srgbClr val="000000"/>
                          </a:solidFill>
                          <a:effectLst/>
                          <a:latin typeface="verdana" panose="020B0604030504040204" pitchFamily="34" charset="0"/>
                        </a:rPr>
                        <a:t>int</a:t>
                      </a:r>
                      <a:r>
                        <a:rPr lang="en-US" sz="1600" dirty="0">
                          <a:solidFill>
                            <a:srgbClr val="000000"/>
                          </a:solidFill>
                          <a:effectLst/>
                          <a:latin typeface="verdana" panose="020B0604030504040204" pitchFamily="34" charset="0"/>
                        </a:rPr>
                        <a:t> </a:t>
                      </a:r>
                      <a:r>
                        <a:rPr lang="en-US" sz="1600" dirty="0" err="1">
                          <a:solidFill>
                            <a:srgbClr val="000000"/>
                          </a:solidFill>
                          <a:effectLst/>
                          <a:latin typeface="verdana" panose="020B0604030504040204" pitchFamily="34" charset="0"/>
                        </a:rPr>
                        <a:t>len</a:t>
                      </a:r>
                      <a:r>
                        <a:rPr lang="en-US" sz="1600" dirty="0">
                          <a:solidFill>
                            <a:srgbClr val="000000"/>
                          </a:solidFill>
                          <a:effectLst/>
                          <a:latin typeface="verdana" panose="020B0604030504040204" pitchFamily="34" charset="0"/>
                        </a:rPr>
                        <a:t>)</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dirty="0">
                          <a:solidFill>
                            <a:srgbClr val="000000"/>
                          </a:solidFill>
                          <a:effectLst/>
                          <a:latin typeface="verdana" panose="020B0604030504040204" pitchFamily="34" charset="0"/>
                        </a:rPr>
                        <a:t>It is used to read up to </a:t>
                      </a:r>
                      <a:r>
                        <a:rPr lang="en-US" sz="1600" b="1" dirty="0" err="1">
                          <a:solidFill>
                            <a:srgbClr val="000000"/>
                          </a:solidFill>
                          <a:effectLst/>
                          <a:latin typeface="verdana" panose="020B0604030504040204" pitchFamily="34" charset="0"/>
                        </a:rPr>
                        <a:t>len</a:t>
                      </a:r>
                      <a:r>
                        <a:rPr lang="en-US" sz="1600" dirty="0">
                          <a:solidFill>
                            <a:srgbClr val="000000"/>
                          </a:solidFill>
                          <a:effectLst/>
                          <a:latin typeface="verdana" panose="020B0604030504040204" pitchFamily="34" charset="0"/>
                        </a:rPr>
                        <a:t> bytes of data from the input stream.</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566647258"/>
                  </a:ext>
                </a:extLst>
              </a:tr>
              <a:tr h="674309">
                <a:tc>
                  <a:txBody>
                    <a:bodyPr/>
                    <a:lstStyle/>
                    <a:p>
                      <a:pPr algn="l" fontAlgn="t"/>
                      <a:r>
                        <a:rPr lang="en-US" sz="1600">
                          <a:solidFill>
                            <a:srgbClr val="000000"/>
                          </a:solidFill>
                          <a:effectLst/>
                          <a:latin typeface="verdana" panose="020B0604030504040204" pitchFamily="34" charset="0"/>
                        </a:rPr>
                        <a:t>long skip(long x)</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It is used to skip over and discards x bytes of data from the input stream.</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899601087"/>
                  </a:ext>
                </a:extLst>
              </a:tr>
              <a:tr h="732813">
                <a:tc>
                  <a:txBody>
                    <a:bodyPr/>
                    <a:lstStyle/>
                    <a:p>
                      <a:pPr algn="l" fontAlgn="t"/>
                      <a:r>
                        <a:rPr lang="en-US" sz="1600">
                          <a:solidFill>
                            <a:srgbClr val="000000"/>
                          </a:solidFill>
                          <a:effectLst/>
                          <a:latin typeface="verdana" panose="020B0604030504040204" pitchFamily="34" charset="0"/>
                        </a:rPr>
                        <a:t>FileChannel getChannel()</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dirty="0">
                          <a:solidFill>
                            <a:srgbClr val="000000"/>
                          </a:solidFill>
                          <a:effectLst/>
                          <a:latin typeface="verdana" panose="020B0604030504040204" pitchFamily="34" charset="0"/>
                        </a:rPr>
                        <a:t>It is used to return the unique </a:t>
                      </a:r>
                      <a:r>
                        <a:rPr lang="en-US" sz="1600" dirty="0" err="1">
                          <a:solidFill>
                            <a:srgbClr val="000000"/>
                          </a:solidFill>
                          <a:effectLst/>
                          <a:latin typeface="verdana" panose="020B0604030504040204" pitchFamily="34" charset="0"/>
                        </a:rPr>
                        <a:t>FileChannel</a:t>
                      </a:r>
                      <a:r>
                        <a:rPr lang="en-US" sz="1600" dirty="0">
                          <a:solidFill>
                            <a:srgbClr val="000000"/>
                          </a:solidFill>
                          <a:effectLst/>
                          <a:latin typeface="verdana" panose="020B0604030504040204" pitchFamily="34" charset="0"/>
                        </a:rPr>
                        <a:t> object associated with the file input stream.</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306487165"/>
                  </a:ext>
                </a:extLst>
              </a:tr>
              <a:tr h="512901">
                <a:tc>
                  <a:txBody>
                    <a:bodyPr/>
                    <a:lstStyle/>
                    <a:p>
                      <a:pPr algn="l" fontAlgn="t"/>
                      <a:r>
                        <a:rPr lang="en-US" sz="1600">
                          <a:solidFill>
                            <a:srgbClr val="000000"/>
                          </a:solidFill>
                          <a:effectLst/>
                          <a:latin typeface="verdana" panose="020B0604030504040204" pitchFamily="34" charset="0"/>
                        </a:rPr>
                        <a:t>FileDescriptor getFD()</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It is used to return the </a:t>
                      </a:r>
                      <a:r>
                        <a:rPr lang="en-US" sz="1600" u="none" strike="noStrike" dirty="0" err="1">
                          <a:solidFill>
                            <a:srgbClr val="008000"/>
                          </a:solidFill>
                          <a:effectLst/>
                          <a:latin typeface="verdana" panose="020B0604030504040204" pitchFamily="34" charset="0"/>
                          <a:hlinkClick r:id="rId2"/>
                        </a:rPr>
                        <a:t>FileDescriptor</a:t>
                      </a:r>
                      <a:r>
                        <a:rPr lang="en-US" sz="1600" dirty="0">
                          <a:solidFill>
                            <a:srgbClr val="000000"/>
                          </a:solidFill>
                          <a:effectLst/>
                          <a:latin typeface="verdana" panose="020B0604030504040204" pitchFamily="34" charset="0"/>
                        </a:rPr>
                        <a:t> object.</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324782043"/>
                  </a:ext>
                </a:extLst>
              </a:tr>
              <a:tr h="963426">
                <a:tc>
                  <a:txBody>
                    <a:bodyPr/>
                    <a:lstStyle/>
                    <a:p>
                      <a:pPr algn="l" fontAlgn="t"/>
                      <a:r>
                        <a:rPr lang="en-US" sz="1600">
                          <a:solidFill>
                            <a:srgbClr val="000000"/>
                          </a:solidFill>
                          <a:effectLst/>
                          <a:latin typeface="verdana" panose="020B0604030504040204" pitchFamily="34" charset="0"/>
                        </a:rPr>
                        <a:t>protected void finalize()</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dirty="0">
                          <a:solidFill>
                            <a:srgbClr val="000000"/>
                          </a:solidFill>
                          <a:effectLst/>
                          <a:latin typeface="verdana" panose="020B0604030504040204" pitchFamily="34" charset="0"/>
                        </a:rPr>
                        <a:t>It is used to ensure that the close method is call when there is no more reference to the file input stream.</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863261768"/>
                  </a:ext>
                </a:extLst>
              </a:tr>
              <a:tr h="276774">
                <a:tc>
                  <a:txBody>
                    <a:bodyPr/>
                    <a:lstStyle/>
                    <a:p>
                      <a:pPr algn="l" fontAlgn="t"/>
                      <a:r>
                        <a:rPr lang="en-US" sz="1600">
                          <a:solidFill>
                            <a:srgbClr val="000000"/>
                          </a:solidFill>
                          <a:effectLst/>
                          <a:latin typeface="verdana" panose="020B0604030504040204" pitchFamily="34" charset="0"/>
                        </a:rPr>
                        <a:t>void close()</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It is used to closes the </a:t>
                      </a:r>
                      <a:r>
                        <a:rPr lang="en-US" sz="1600" u="none" strike="noStrike" dirty="0">
                          <a:solidFill>
                            <a:srgbClr val="008000"/>
                          </a:solidFill>
                          <a:effectLst/>
                          <a:latin typeface="verdana" panose="020B0604030504040204" pitchFamily="34" charset="0"/>
                          <a:hlinkClick r:id="rId3"/>
                        </a:rPr>
                        <a:t>stream</a:t>
                      </a:r>
                      <a:r>
                        <a:rPr lang="en-US" sz="1600" dirty="0">
                          <a:solidFill>
                            <a:srgbClr val="000000"/>
                          </a:solidFill>
                          <a:effectLst/>
                          <a:latin typeface="verdana" panose="020B0604030504040204" pitchFamily="34" charset="0"/>
                        </a:rPr>
                        <a:t>.</a:t>
                      </a:r>
                    </a:p>
                  </a:txBody>
                  <a:tcPr marL="40515" marR="40515" marT="40515" marB="40515">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544971422"/>
                  </a:ext>
                </a:extLst>
              </a:tr>
            </a:tbl>
          </a:graphicData>
        </a:graphic>
      </p:graphicFrame>
    </p:spTree>
    <p:extLst>
      <p:ext uri="{BB962C8B-B14F-4D97-AF65-F5344CB8AC3E}">
        <p14:creationId xmlns:p14="http://schemas.microsoft.com/office/powerpoint/2010/main" val="1990848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97429" y="129586"/>
            <a:ext cx="9144000" cy="484368"/>
          </a:xfrm>
        </p:spPr>
        <p:txBody>
          <a:bodyPr>
            <a:normAutofit/>
          </a:bodyPr>
          <a:lstStyle/>
          <a:p>
            <a:endParaRPr lang="en-US" dirty="0"/>
          </a:p>
        </p:txBody>
      </p:sp>
      <p:sp>
        <p:nvSpPr>
          <p:cNvPr id="3" name="Subtitle 2"/>
          <p:cNvSpPr>
            <a:spLocks noGrp="1"/>
          </p:cNvSpPr>
          <p:nvPr>
            <p:ph type="subTitle" idx="1"/>
          </p:nvPr>
        </p:nvSpPr>
        <p:spPr>
          <a:xfrm>
            <a:off x="522513" y="966651"/>
            <a:ext cx="11469190" cy="5590903"/>
          </a:xfrm>
        </p:spPr>
        <p:txBody>
          <a:bodyPr>
            <a:normAutofit fontScale="70000" lnSpcReduction="20000"/>
          </a:bodyPr>
          <a:lstStyle/>
          <a:p>
            <a:pPr algn="l"/>
            <a:r>
              <a:rPr lang="en-US" sz="3400" dirty="0"/>
              <a:t>There are two ways to create String object:</a:t>
            </a:r>
          </a:p>
          <a:p>
            <a:pPr marL="914400" lvl="1" indent="-457200" algn="l">
              <a:buFont typeface="+mj-lt"/>
              <a:buAutoNum type="arabicPeriod"/>
            </a:pPr>
            <a:r>
              <a:rPr lang="en-US" sz="2500" dirty="0"/>
              <a:t>By string literal</a:t>
            </a:r>
          </a:p>
          <a:p>
            <a:pPr marL="914400" lvl="1" indent="-457200" algn="l">
              <a:buFont typeface="+mj-lt"/>
              <a:buAutoNum type="arabicPeriod"/>
            </a:pPr>
            <a:r>
              <a:rPr lang="en-US" sz="2500" dirty="0"/>
              <a:t>By new keyword</a:t>
            </a:r>
          </a:p>
          <a:p>
            <a:pPr marL="914400" lvl="1" indent="-457200" algn="l">
              <a:buFont typeface="+mj-lt"/>
              <a:buAutoNum type="arabicPeriod"/>
            </a:pPr>
            <a:endParaRPr lang="en-US" sz="1300" dirty="0"/>
          </a:p>
          <a:p>
            <a:pPr algn="l"/>
            <a:r>
              <a:rPr lang="en-US" sz="3100" b="1" u="sng" dirty="0"/>
              <a:t>1. By string literal</a:t>
            </a:r>
          </a:p>
          <a:p>
            <a:pPr marL="914400" lvl="1" indent="-457200" algn="l">
              <a:buFont typeface="+mj-lt"/>
              <a:buAutoNum type="arabicPeriod"/>
            </a:pPr>
            <a:endParaRPr lang="en-US" sz="2500" dirty="0"/>
          </a:p>
          <a:p>
            <a:pPr algn="l"/>
            <a:r>
              <a:rPr lang="en-US" sz="3400" dirty="0"/>
              <a:t>Java String literal is created by using double quotes. </a:t>
            </a:r>
          </a:p>
          <a:p>
            <a:pPr algn="l"/>
            <a:r>
              <a:rPr lang="en-US" sz="3400" dirty="0"/>
              <a:t> For Example:</a:t>
            </a:r>
          </a:p>
          <a:p>
            <a:pPr algn="l"/>
            <a:r>
              <a:rPr lang="en-US" sz="3400" dirty="0"/>
              <a:t>String s="welcome";  </a:t>
            </a:r>
          </a:p>
          <a:p>
            <a:pPr algn="l"/>
            <a:r>
              <a:rPr lang="en-US" sz="3400" dirty="0"/>
              <a:t>Each time you create a string literal, the JVM checks the "string constant pool" first. If the string already exists in the pool, a reference to the pooled instance is returned. If the string doesn't exist in the pool, a new string instance is created and placed in the pool. </a:t>
            </a:r>
          </a:p>
          <a:p>
            <a:pPr algn="l"/>
            <a:endParaRPr lang="en-US" sz="3400" dirty="0"/>
          </a:p>
          <a:p>
            <a:pPr algn="l"/>
            <a:r>
              <a:rPr lang="en-US" sz="3400" dirty="0"/>
              <a:t>For example:</a:t>
            </a:r>
          </a:p>
          <a:p>
            <a:pPr algn="l"/>
            <a:r>
              <a:rPr lang="en-US" sz="3400" dirty="0"/>
              <a:t>String s1="Welcome";  </a:t>
            </a:r>
          </a:p>
          <a:p>
            <a:pPr algn="l"/>
            <a:r>
              <a:rPr lang="en-US" sz="3400" dirty="0"/>
              <a:t>String s2="Welcome";//It doesn't create a new instance  </a:t>
            </a:r>
          </a:p>
          <a:p>
            <a:pPr marL="914400" lvl="1" indent="-457200" algn="l">
              <a:buFont typeface="+mj-lt"/>
              <a:buAutoNum type="arabicPeriod"/>
            </a:pPr>
            <a:endParaRPr lang="en-US" dirty="0"/>
          </a:p>
          <a:p>
            <a:pPr algn="l"/>
            <a:endParaRPr lang="en-US" dirty="0"/>
          </a:p>
        </p:txBody>
      </p:sp>
      <p:pic>
        <p:nvPicPr>
          <p:cNvPr id="4" name="Picture 3"/>
          <p:cNvPicPr>
            <a:picLocks noChangeAspect="1"/>
          </p:cNvPicPr>
          <p:nvPr/>
        </p:nvPicPr>
        <p:blipFill>
          <a:blip r:embed="rId2"/>
          <a:stretch>
            <a:fillRect/>
          </a:stretch>
        </p:blipFill>
        <p:spPr>
          <a:xfrm>
            <a:off x="7432766" y="-21252"/>
            <a:ext cx="4263662" cy="3783354"/>
          </a:xfrm>
          <a:prstGeom prst="rect">
            <a:avLst/>
          </a:prstGeom>
        </p:spPr>
      </p:pic>
    </p:spTree>
    <p:extLst>
      <p:ext uri="{BB962C8B-B14F-4D97-AF65-F5344CB8AC3E}">
        <p14:creationId xmlns:p14="http://schemas.microsoft.com/office/powerpoint/2010/main" val="25072801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9817" y="731520"/>
            <a:ext cx="11183983" cy="5812971"/>
          </a:xfrm>
        </p:spPr>
        <p:txBody>
          <a:bodyPr>
            <a:normAutofit fontScale="92500" lnSpcReduction="10000"/>
          </a:bodyPr>
          <a:lstStyle/>
          <a:p>
            <a:pPr marL="0" indent="0">
              <a:buNone/>
            </a:pPr>
            <a:r>
              <a:rPr lang="en-US" sz="2600" b="1" dirty="0">
                <a:solidFill>
                  <a:srgbClr val="006699"/>
                </a:solidFill>
                <a:latin typeface="verdana" panose="020B0604030504040204" pitchFamily="34" charset="0"/>
              </a:rPr>
              <a:t>import</a:t>
            </a: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java.io.FileInputStream</a:t>
            </a:r>
            <a:r>
              <a:rPr lang="en-US" sz="2600" dirty="0">
                <a:solidFill>
                  <a:srgbClr val="000000"/>
                </a:solidFill>
                <a:latin typeface="verdana" panose="020B0604030504040204" pitchFamily="34" charset="0"/>
              </a:rPr>
              <a:t>;  </a:t>
            </a:r>
          </a:p>
          <a:p>
            <a:pPr marL="0" indent="0">
              <a:buNone/>
            </a:pPr>
            <a:r>
              <a:rPr lang="en-US" sz="2600" b="1" dirty="0">
                <a:solidFill>
                  <a:srgbClr val="006699"/>
                </a:solidFill>
                <a:latin typeface="verdana" panose="020B0604030504040204" pitchFamily="34" charset="0"/>
              </a:rPr>
              <a:t>public</a:t>
            </a: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class</a:t>
            </a: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DataStreamExample</a:t>
            </a:r>
            <a:r>
              <a:rPr lang="en-US" sz="2600" dirty="0">
                <a:solidFill>
                  <a:srgbClr val="000000"/>
                </a:solidFill>
                <a:latin typeface="verdana" panose="020B0604030504040204" pitchFamily="34" charset="0"/>
              </a:rPr>
              <a:t> {  </a:t>
            </a:r>
          </a:p>
          <a:p>
            <a:pPr marL="0" indent="0">
              <a:buNone/>
            </a:pP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public</a:t>
            </a: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static</a:t>
            </a: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void</a:t>
            </a:r>
            <a:r>
              <a:rPr lang="en-US" sz="2600" dirty="0">
                <a:solidFill>
                  <a:srgbClr val="000000"/>
                </a:solidFill>
                <a:latin typeface="verdana" panose="020B0604030504040204" pitchFamily="34" charset="0"/>
              </a:rPr>
              <a:t> main(String </a:t>
            </a:r>
            <a:r>
              <a:rPr lang="en-US" sz="2600" dirty="0" err="1">
                <a:solidFill>
                  <a:srgbClr val="000000"/>
                </a:solidFill>
                <a:latin typeface="verdana" panose="020B0604030504040204" pitchFamily="34" charset="0"/>
              </a:rPr>
              <a:t>args</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try</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FileInputStream</a:t>
            </a:r>
            <a:r>
              <a:rPr lang="en-US" sz="2600" dirty="0">
                <a:solidFill>
                  <a:srgbClr val="000000"/>
                </a:solidFill>
                <a:latin typeface="verdana" panose="020B0604030504040204" pitchFamily="34" charset="0"/>
              </a:rPr>
              <a:t> fin=</a:t>
            </a:r>
            <a:r>
              <a:rPr lang="en-US" sz="2600" b="1" dirty="0">
                <a:solidFill>
                  <a:srgbClr val="006699"/>
                </a:solidFill>
                <a:latin typeface="verdana" panose="020B0604030504040204" pitchFamily="34" charset="0"/>
              </a:rPr>
              <a:t>new</a:t>
            </a: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FileInputStream</a:t>
            </a:r>
            <a:r>
              <a:rPr lang="en-US" sz="2600" dirty="0">
                <a:solidFill>
                  <a:srgbClr val="000000"/>
                </a:solidFill>
                <a:latin typeface="verdana" panose="020B0604030504040204" pitchFamily="34" charset="0"/>
              </a:rPr>
              <a:t>(</a:t>
            </a:r>
            <a:r>
              <a:rPr lang="en-US" sz="2600" dirty="0">
                <a:solidFill>
                  <a:srgbClr val="0000FF"/>
                </a:solidFill>
                <a:latin typeface="verdana" panose="020B0604030504040204" pitchFamily="34" charset="0"/>
              </a:rPr>
              <a:t>"D:\\testout.txt"</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a:t>
            </a:r>
            <a:r>
              <a:rPr lang="en-US" sz="2600" b="1" dirty="0" err="1">
                <a:solidFill>
                  <a:srgbClr val="006699"/>
                </a:solidFill>
                <a:latin typeface="verdana" panose="020B0604030504040204" pitchFamily="34" charset="0"/>
              </a:rPr>
              <a:t>int</a:t>
            </a: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i</a:t>
            </a:r>
            <a:r>
              <a:rPr lang="en-US" sz="2600" dirty="0">
                <a:solidFill>
                  <a:srgbClr val="000000"/>
                </a:solidFill>
                <a:latin typeface="verdana" panose="020B0604030504040204" pitchFamily="34" charset="0"/>
              </a:rPr>
              <a:t>=</a:t>
            </a:r>
            <a:r>
              <a:rPr lang="en-US" sz="2600" dirty="0">
                <a:solidFill>
                  <a:srgbClr val="C00000"/>
                </a:solidFill>
                <a:latin typeface="verdana" panose="020B0604030504040204" pitchFamily="34" charset="0"/>
              </a:rPr>
              <a:t>0</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while</a:t>
            </a:r>
            <a:r>
              <a:rPr lang="en-US" sz="2600" dirty="0">
                <a:solidFill>
                  <a:srgbClr val="000000"/>
                </a:solidFill>
                <a:latin typeface="verdana" panose="020B0604030504040204" pitchFamily="34" charset="0"/>
              </a:rPr>
              <a:t>((</a:t>
            </a:r>
            <a:r>
              <a:rPr lang="en-US" sz="2600" dirty="0" err="1">
                <a:solidFill>
                  <a:srgbClr val="000000"/>
                </a:solidFill>
                <a:latin typeface="verdana" panose="020B0604030504040204" pitchFamily="34" charset="0"/>
              </a:rPr>
              <a:t>i</a:t>
            </a:r>
            <a:r>
              <a:rPr lang="en-US" sz="2600" dirty="0">
                <a:solidFill>
                  <a:srgbClr val="000000"/>
                </a:solidFill>
                <a:latin typeface="verdana" panose="020B0604030504040204" pitchFamily="34" charset="0"/>
              </a:rPr>
              <a:t>=</a:t>
            </a:r>
            <a:r>
              <a:rPr lang="en-US" sz="2600" dirty="0" err="1">
                <a:solidFill>
                  <a:srgbClr val="000000"/>
                </a:solidFill>
                <a:latin typeface="verdana" panose="020B0604030504040204" pitchFamily="34" charset="0"/>
              </a:rPr>
              <a:t>fin.read</a:t>
            </a:r>
            <a:r>
              <a:rPr lang="en-US" sz="2600" dirty="0">
                <a:solidFill>
                  <a:srgbClr val="000000"/>
                </a:solidFill>
                <a:latin typeface="verdana" panose="020B0604030504040204" pitchFamily="34" charset="0"/>
              </a:rPr>
              <a:t>())!=-</a:t>
            </a:r>
            <a:r>
              <a:rPr lang="en-US" sz="2600" dirty="0">
                <a:solidFill>
                  <a:srgbClr val="C00000"/>
                </a:solidFill>
                <a:latin typeface="verdana" panose="020B0604030504040204" pitchFamily="34" charset="0"/>
              </a:rPr>
              <a:t>1</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System.out.print</a:t>
            </a:r>
            <a:r>
              <a:rPr lang="en-US" sz="2600" dirty="0">
                <a:solidFill>
                  <a:srgbClr val="000000"/>
                </a:solidFill>
                <a:latin typeface="verdana" panose="020B0604030504040204" pitchFamily="34" charset="0"/>
              </a:rPr>
              <a:t>((</a:t>
            </a:r>
            <a:r>
              <a:rPr lang="en-US" sz="2600" b="1" dirty="0">
                <a:solidFill>
                  <a:srgbClr val="006699"/>
                </a:solidFill>
                <a:latin typeface="verdana" panose="020B0604030504040204" pitchFamily="34" charset="0"/>
              </a:rPr>
              <a:t>char</a:t>
            </a:r>
            <a:r>
              <a:rPr lang="en-US" sz="2600" dirty="0">
                <a:solidFill>
                  <a:srgbClr val="000000"/>
                </a:solidFill>
                <a:latin typeface="verdana" panose="020B0604030504040204" pitchFamily="34" charset="0"/>
              </a:rPr>
              <a:t>)</a:t>
            </a:r>
            <a:r>
              <a:rPr lang="en-US" sz="2600" dirty="0" err="1">
                <a:solidFill>
                  <a:srgbClr val="000000"/>
                </a:solidFill>
                <a:latin typeface="verdana" panose="020B0604030504040204" pitchFamily="34" charset="0"/>
              </a:rPr>
              <a:t>i</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    </a:t>
            </a:r>
          </a:p>
          <a:p>
            <a:pPr marL="0" indent="0">
              <a:buNone/>
            </a:pP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fin.close</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catch</a:t>
            </a:r>
            <a:r>
              <a:rPr lang="en-US" sz="2600" dirty="0">
                <a:solidFill>
                  <a:srgbClr val="000000"/>
                </a:solidFill>
                <a:latin typeface="verdana" panose="020B0604030504040204" pitchFamily="34" charset="0"/>
              </a:rPr>
              <a:t>(Exception e){</a:t>
            </a:r>
            <a:r>
              <a:rPr lang="en-US" sz="2600" dirty="0" err="1">
                <a:solidFill>
                  <a:srgbClr val="000000"/>
                </a:solidFill>
                <a:latin typeface="verdana" panose="020B0604030504040204" pitchFamily="34" charset="0"/>
              </a:rPr>
              <a:t>System.out.println</a:t>
            </a:r>
            <a:r>
              <a:rPr lang="en-US" sz="2600" dirty="0">
                <a:solidFill>
                  <a:srgbClr val="000000"/>
                </a:solidFill>
                <a:latin typeface="verdana" panose="020B0604030504040204" pitchFamily="34" charset="0"/>
              </a:rPr>
              <a:t>(e);}    </a:t>
            </a:r>
          </a:p>
          <a:p>
            <a:pPr marL="0" indent="0">
              <a:buNone/>
            </a:pPr>
            <a:r>
              <a:rPr lang="en-US" sz="2600" dirty="0">
                <a:solidFill>
                  <a:srgbClr val="000000"/>
                </a:solidFill>
                <a:latin typeface="verdana" panose="020B0604030504040204" pitchFamily="34" charset="0"/>
              </a:rPr>
              <a:t>         }    </a:t>
            </a:r>
          </a:p>
          <a:p>
            <a:pPr marL="0" indent="0">
              <a:buNone/>
            </a:pPr>
            <a:r>
              <a:rPr lang="en-US" sz="2600" dirty="0">
                <a:solidFill>
                  <a:srgbClr val="000000"/>
                </a:solidFill>
                <a:latin typeface="verdana" panose="020B0604030504040204" pitchFamily="34" charset="0"/>
              </a:rPr>
              <a:t>        } </a:t>
            </a: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10308846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u="sng" dirty="0" err="1">
                <a:solidFill>
                  <a:srgbClr val="000000"/>
                </a:solidFill>
                <a:latin typeface="verdana" panose="020B0604030504040204" pitchFamily="34" charset="0"/>
              </a:rPr>
              <a:t>StringReader</a:t>
            </a:r>
            <a:endParaRPr lang="en-US" sz="3200" b="1" u="sng" dirty="0"/>
          </a:p>
        </p:txBody>
      </p:sp>
      <p:sp>
        <p:nvSpPr>
          <p:cNvPr id="3" name="Content Placeholder 2"/>
          <p:cNvSpPr>
            <a:spLocks noGrp="1"/>
          </p:cNvSpPr>
          <p:nvPr>
            <p:ph idx="1"/>
          </p:nvPr>
        </p:nvSpPr>
        <p:spPr/>
        <p:txBody>
          <a:bodyPr/>
          <a:lstStyle/>
          <a:p>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StringReader</a:t>
            </a:r>
            <a:r>
              <a:rPr lang="en-US" dirty="0">
                <a:solidFill>
                  <a:srgbClr val="000000"/>
                </a:solidFill>
                <a:latin typeface="verdana" panose="020B0604030504040204" pitchFamily="34" charset="0"/>
              </a:rPr>
              <a:t> </a:t>
            </a:r>
            <a:r>
              <a:rPr lang="en-US" dirty="0">
                <a:solidFill>
                  <a:srgbClr val="008000"/>
                </a:solidFill>
                <a:latin typeface="verdana" panose="020B0604030504040204" pitchFamily="34" charset="0"/>
                <a:hlinkClick r:id="rId2"/>
              </a:rPr>
              <a:t>class</a:t>
            </a:r>
            <a:r>
              <a:rPr lang="en-US" dirty="0">
                <a:solidFill>
                  <a:srgbClr val="000000"/>
                </a:solidFill>
                <a:latin typeface="verdana" panose="020B0604030504040204" pitchFamily="34" charset="0"/>
              </a:rPr>
              <a:t> is a character </a:t>
            </a:r>
            <a:r>
              <a:rPr lang="en-US" dirty="0">
                <a:solidFill>
                  <a:srgbClr val="008000"/>
                </a:solidFill>
                <a:latin typeface="verdana" panose="020B0604030504040204" pitchFamily="34" charset="0"/>
                <a:hlinkClick r:id="rId3"/>
              </a:rPr>
              <a:t>stream</a:t>
            </a:r>
            <a:r>
              <a:rPr lang="en-US" dirty="0">
                <a:solidFill>
                  <a:srgbClr val="000000"/>
                </a:solidFill>
                <a:latin typeface="verdana" panose="020B0604030504040204" pitchFamily="34" charset="0"/>
              </a:rPr>
              <a:t> with </a:t>
            </a:r>
            <a:r>
              <a:rPr lang="en-US" dirty="0">
                <a:solidFill>
                  <a:srgbClr val="008000"/>
                </a:solidFill>
                <a:latin typeface="verdana" panose="020B0604030504040204" pitchFamily="34" charset="0"/>
                <a:hlinkClick r:id="rId4"/>
              </a:rPr>
              <a:t>string</a:t>
            </a:r>
            <a:r>
              <a:rPr lang="en-US" dirty="0">
                <a:solidFill>
                  <a:srgbClr val="000000"/>
                </a:solidFill>
                <a:latin typeface="verdana" panose="020B0604030504040204" pitchFamily="34" charset="0"/>
              </a:rPr>
              <a:t> as a source. It takes an input string and changes it into character stream. It inherits </a:t>
            </a:r>
            <a:r>
              <a:rPr lang="en-US" dirty="0">
                <a:solidFill>
                  <a:srgbClr val="008000"/>
                </a:solidFill>
                <a:latin typeface="verdana" panose="020B0604030504040204" pitchFamily="34" charset="0"/>
                <a:hlinkClick r:id="rId5"/>
              </a:rPr>
              <a:t>Reader class</a:t>
            </a:r>
            <a:r>
              <a:rPr lang="en-US" dirty="0">
                <a:solidFill>
                  <a:srgbClr val="000000"/>
                </a:solidFill>
                <a:latin typeface="verdana" panose="020B0604030504040204" pitchFamily="34" charset="0"/>
              </a:rPr>
              <a:t>.</a:t>
            </a:r>
          </a:p>
          <a:p>
            <a:r>
              <a:rPr lang="en-US" dirty="0">
                <a:solidFill>
                  <a:srgbClr val="000000"/>
                </a:solidFill>
                <a:latin typeface="verdana" panose="020B0604030504040204" pitchFamily="34" charset="0"/>
              </a:rPr>
              <a:t>In </a:t>
            </a:r>
            <a:r>
              <a:rPr lang="en-US" dirty="0" err="1">
                <a:solidFill>
                  <a:srgbClr val="000000"/>
                </a:solidFill>
                <a:latin typeface="verdana" panose="020B0604030504040204" pitchFamily="34" charset="0"/>
              </a:rPr>
              <a:t>StringReader</a:t>
            </a:r>
            <a:r>
              <a:rPr lang="en-US" dirty="0">
                <a:solidFill>
                  <a:srgbClr val="000000"/>
                </a:solidFill>
                <a:latin typeface="verdana" panose="020B0604030504040204" pitchFamily="34" charset="0"/>
              </a:rPr>
              <a:t> class, system resources like network sockets and files are not used, therefore closing the </a:t>
            </a:r>
            <a:r>
              <a:rPr lang="en-US" dirty="0" err="1">
                <a:solidFill>
                  <a:srgbClr val="000000"/>
                </a:solidFill>
                <a:latin typeface="verdana" panose="020B0604030504040204" pitchFamily="34" charset="0"/>
              </a:rPr>
              <a:t>StringReader</a:t>
            </a:r>
            <a:r>
              <a:rPr lang="en-US" dirty="0">
                <a:solidFill>
                  <a:srgbClr val="000000"/>
                </a:solidFill>
                <a:latin typeface="verdana" panose="020B0604030504040204" pitchFamily="34" charset="0"/>
              </a:rPr>
              <a:t> is not necessary.</a:t>
            </a:r>
          </a:p>
          <a:p>
            <a:endParaRPr lang="en-US" dirty="0"/>
          </a:p>
        </p:txBody>
      </p:sp>
    </p:spTree>
    <p:extLst>
      <p:ext uri="{BB962C8B-B14F-4D97-AF65-F5344CB8AC3E}">
        <p14:creationId xmlns:p14="http://schemas.microsoft.com/office/powerpoint/2010/main" val="14746886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41387615"/>
              </p:ext>
            </p:extLst>
          </p:nvPr>
        </p:nvGraphicFramePr>
        <p:xfrm>
          <a:off x="838200" y="1027906"/>
          <a:ext cx="10175966" cy="5147993"/>
        </p:xfrm>
        <a:graphic>
          <a:graphicData uri="http://schemas.openxmlformats.org/drawingml/2006/table">
            <a:tbl>
              <a:tblPr/>
              <a:tblGrid>
                <a:gridCol w="5118305">
                  <a:extLst>
                    <a:ext uri="{9D8B030D-6E8A-4147-A177-3AD203B41FA5}">
                      <a16:colId xmlns:a16="http://schemas.microsoft.com/office/drawing/2014/main" val="3240287307"/>
                    </a:ext>
                  </a:extLst>
                </a:gridCol>
                <a:gridCol w="5057661">
                  <a:extLst>
                    <a:ext uri="{9D8B030D-6E8A-4147-A177-3AD203B41FA5}">
                      <a16:colId xmlns:a16="http://schemas.microsoft.com/office/drawing/2014/main" val="4078116351"/>
                    </a:ext>
                  </a:extLst>
                </a:gridCol>
              </a:tblGrid>
              <a:tr h="442994">
                <a:tc>
                  <a:txBody>
                    <a:bodyPr/>
                    <a:lstStyle/>
                    <a:p>
                      <a:pPr algn="l" fontAlgn="t"/>
                      <a:r>
                        <a:rPr lang="en-US" sz="1800" dirty="0">
                          <a:solidFill>
                            <a:srgbClr val="000000"/>
                          </a:solidFill>
                          <a:effectLst/>
                          <a:latin typeface="times new roman" panose="02020603050405020304" pitchFamily="18" charset="0"/>
                        </a:rPr>
                        <a:t>Method</a:t>
                      </a:r>
                    </a:p>
                  </a:txBody>
                  <a:tcPr marL="89411" marR="89411" marT="89411" marB="89411">
                    <a:lnL w="9525" cap="flat" cmpd="sng" algn="ctr">
                      <a:solidFill>
                        <a:srgbClr val="50D25E"/>
                      </a:solidFill>
                      <a:prstDash val="solid"/>
                      <a:round/>
                      <a:headEnd type="none" w="med" len="med"/>
                      <a:tailEnd type="none" w="med" len="med"/>
                    </a:lnL>
                    <a:lnR w="9525" cap="flat" cmpd="sng" algn="ctr">
                      <a:solidFill>
                        <a:srgbClr val="50D25E"/>
                      </a:solidFill>
                      <a:prstDash val="solid"/>
                      <a:round/>
                      <a:headEnd type="none" w="med" len="med"/>
                      <a:tailEnd type="none" w="med" len="med"/>
                    </a:lnR>
                    <a:lnT w="9525" cap="flat" cmpd="sng" algn="ctr">
                      <a:solidFill>
                        <a:srgbClr val="50D25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800">
                          <a:solidFill>
                            <a:srgbClr val="000000"/>
                          </a:solidFill>
                          <a:effectLst/>
                          <a:latin typeface="times new roman" panose="02020603050405020304" pitchFamily="18" charset="0"/>
                        </a:rPr>
                        <a:t>Description</a:t>
                      </a:r>
                    </a:p>
                  </a:txBody>
                  <a:tcPr marL="89411" marR="89411" marT="89411" marB="89411">
                    <a:lnL w="9525" cap="flat" cmpd="sng" algn="ctr">
                      <a:solidFill>
                        <a:srgbClr val="50D25E"/>
                      </a:solidFill>
                      <a:prstDash val="solid"/>
                      <a:round/>
                      <a:headEnd type="none" w="med" len="med"/>
                      <a:tailEnd type="none" w="med" len="med"/>
                    </a:lnL>
                    <a:lnR w="9525" cap="flat" cmpd="sng" algn="ctr">
                      <a:solidFill>
                        <a:srgbClr val="50D25E"/>
                      </a:solidFill>
                      <a:prstDash val="solid"/>
                      <a:round/>
                      <a:headEnd type="none" w="med" len="med"/>
                      <a:tailEnd type="none" w="med" len="med"/>
                    </a:lnR>
                    <a:lnT w="9525" cap="flat" cmpd="sng" algn="ctr">
                      <a:solidFill>
                        <a:srgbClr val="50D25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874112080"/>
                  </a:ext>
                </a:extLst>
              </a:tr>
              <a:tr h="568513">
                <a:tc>
                  <a:txBody>
                    <a:bodyPr/>
                    <a:lstStyle/>
                    <a:p>
                      <a:pPr algn="l" fontAlgn="t"/>
                      <a:r>
                        <a:rPr lang="en-US" sz="1800" dirty="0" err="1">
                          <a:solidFill>
                            <a:srgbClr val="000000"/>
                          </a:solidFill>
                          <a:effectLst/>
                          <a:latin typeface="verdana" panose="020B0604030504040204" pitchFamily="34" charset="0"/>
                        </a:rPr>
                        <a:t>int</a:t>
                      </a:r>
                      <a:r>
                        <a:rPr lang="en-US" sz="1800" dirty="0">
                          <a:solidFill>
                            <a:srgbClr val="000000"/>
                          </a:solidFill>
                          <a:effectLst/>
                          <a:latin typeface="verdana" panose="020B0604030504040204" pitchFamily="34" charset="0"/>
                        </a:rPr>
                        <a:t> read()</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a:solidFill>
                            <a:srgbClr val="000000"/>
                          </a:solidFill>
                          <a:effectLst/>
                          <a:latin typeface="verdana" panose="020B0604030504040204" pitchFamily="34" charset="0"/>
                        </a:rPr>
                        <a:t>It is used to read a single character.</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126369081"/>
                  </a:ext>
                </a:extLst>
              </a:tr>
              <a:tr h="652898">
                <a:tc>
                  <a:txBody>
                    <a:bodyPr/>
                    <a:lstStyle/>
                    <a:p>
                      <a:pPr algn="l" fontAlgn="t"/>
                      <a:r>
                        <a:rPr lang="en-US" sz="1800" dirty="0" err="1">
                          <a:solidFill>
                            <a:srgbClr val="000000"/>
                          </a:solidFill>
                          <a:effectLst/>
                          <a:latin typeface="verdana" panose="020B0604030504040204" pitchFamily="34" charset="0"/>
                        </a:rPr>
                        <a:t>int</a:t>
                      </a:r>
                      <a:r>
                        <a:rPr lang="en-US" sz="1800" dirty="0">
                          <a:solidFill>
                            <a:srgbClr val="000000"/>
                          </a:solidFill>
                          <a:effectLst/>
                          <a:latin typeface="verdana" panose="020B0604030504040204" pitchFamily="34" charset="0"/>
                        </a:rPr>
                        <a:t> read(char[] </a:t>
                      </a:r>
                      <a:r>
                        <a:rPr lang="en-US" sz="1800" dirty="0" err="1">
                          <a:solidFill>
                            <a:srgbClr val="000000"/>
                          </a:solidFill>
                          <a:effectLst/>
                          <a:latin typeface="verdana" panose="020B0604030504040204" pitchFamily="34" charset="0"/>
                        </a:rPr>
                        <a:t>cbuf</a:t>
                      </a:r>
                      <a:r>
                        <a:rPr lang="en-US" sz="1800" dirty="0">
                          <a:solidFill>
                            <a:srgbClr val="000000"/>
                          </a:solidFill>
                          <a:effectLst/>
                          <a:latin typeface="verdana" panose="020B0604030504040204" pitchFamily="34" charset="0"/>
                        </a:rPr>
                        <a:t>, </a:t>
                      </a:r>
                      <a:r>
                        <a:rPr lang="en-US" sz="1800" dirty="0" err="1">
                          <a:solidFill>
                            <a:srgbClr val="000000"/>
                          </a:solidFill>
                          <a:effectLst/>
                          <a:latin typeface="verdana" panose="020B0604030504040204" pitchFamily="34" charset="0"/>
                        </a:rPr>
                        <a:t>int</a:t>
                      </a:r>
                      <a:r>
                        <a:rPr lang="en-US" sz="1800" dirty="0">
                          <a:solidFill>
                            <a:srgbClr val="000000"/>
                          </a:solidFill>
                          <a:effectLst/>
                          <a:latin typeface="verdana" panose="020B0604030504040204" pitchFamily="34" charset="0"/>
                        </a:rPr>
                        <a:t> off, </a:t>
                      </a:r>
                      <a:r>
                        <a:rPr lang="en-US" sz="1800" dirty="0" err="1">
                          <a:solidFill>
                            <a:srgbClr val="000000"/>
                          </a:solidFill>
                          <a:effectLst/>
                          <a:latin typeface="verdana" panose="020B0604030504040204" pitchFamily="34" charset="0"/>
                        </a:rPr>
                        <a:t>int</a:t>
                      </a:r>
                      <a:r>
                        <a:rPr lang="en-US" sz="1800" dirty="0">
                          <a:solidFill>
                            <a:srgbClr val="000000"/>
                          </a:solidFill>
                          <a:effectLst/>
                          <a:latin typeface="verdana" panose="020B0604030504040204" pitchFamily="34" charset="0"/>
                        </a:rPr>
                        <a:t> </a:t>
                      </a:r>
                      <a:r>
                        <a:rPr lang="en-US" sz="1800" dirty="0" err="1">
                          <a:solidFill>
                            <a:srgbClr val="000000"/>
                          </a:solidFill>
                          <a:effectLst/>
                          <a:latin typeface="verdana" panose="020B0604030504040204" pitchFamily="34" charset="0"/>
                        </a:rPr>
                        <a:t>len</a:t>
                      </a:r>
                      <a:r>
                        <a:rPr lang="en-US" sz="1800" dirty="0">
                          <a:solidFill>
                            <a:srgbClr val="000000"/>
                          </a:solidFill>
                          <a:effectLst/>
                          <a:latin typeface="verdana" panose="020B0604030504040204" pitchFamily="34" charset="0"/>
                        </a:rPr>
                        <a:t>)</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a:solidFill>
                            <a:srgbClr val="000000"/>
                          </a:solidFill>
                          <a:effectLst/>
                          <a:latin typeface="verdana" panose="020B0604030504040204" pitchFamily="34" charset="0"/>
                        </a:rPr>
                        <a:t>It is used to read a character into a portion of an </a:t>
                      </a:r>
                      <a:r>
                        <a:rPr lang="en-US" sz="1800" u="none" strike="noStrike">
                          <a:solidFill>
                            <a:srgbClr val="008000"/>
                          </a:solidFill>
                          <a:effectLst/>
                          <a:latin typeface="verdana" panose="020B0604030504040204" pitchFamily="34" charset="0"/>
                          <a:hlinkClick r:id="rId2"/>
                        </a:rPr>
                        <a:t>array</a:t>
                      </a:r>
                      <a:r>
                        <a:rPr lang="en-US" sz="1800">
                          <a:solidFill>
                            <a:srgbClr val="000000"/>
                          </a:solidFill>
                          <a:effectLst/>
                          <a:latin typeface="verdana" panose="020B0604030504040204" pitchFamily="34" charset="0"/>
                        </a:rPr>
                        <a:t>.</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62327882"/>
                  </a:ext>
                </a:extLst>
              </a:tr>
              <a:tr h="652898">
                <a:tc>
                  <a:txBody>
                    <a:bodyPr/>
                    <a:lstStyle/>
                    <a:p>
                      <a:pPr algn="l" fontAlgn="t"/>
                      <a:r>
                        <a:rPr lang="en-US" sz="1800" dirty="0" err="1">
                          <a:solidFill>
                            <a:srgbClr val="000000"/>
                          </a:solidFill>
                          <a:effectLst/>
                          <a:latin typeface="verdana" panose="020B0604030504040204" pitchFamily="34" charset="0"/>
                        </a:rPr>
                        <a:t>boolean</a:t>
                      </a:r>
                      <a:r>
                        <a:rPr lang="en-US" sz="1800" dirty="0">
                          <a:solidFill>
                            <a:srgbClr val="000000"/>
                          </a:solidFill>
                          <a:effectLst/>
                          <a:latin typeface="verdana" panose="020B0604030504040204" pitchFamily="34" charset="0"/>
                        </a:rPr>
                        <a:t> ready()</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dirty="0">
                          <a:solidFill>
                            <a:srgbClr val="000000"/>
                          </a:solidFill>
                          <a:effectLst/>
                          <a:latin typeface="verdana" panose="020B0604030504040204" pitchFamily="34" charset="0"/>
                        </a:rPr>
                        <a:t>It is used to tell whether the stream is ready to be read.</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214871222"/>
                  </a:ext>
                </a:extLst>
              </a:tr>
              <a:tr h="652898">
                <a:tc>
                  <a:txBody>
                    <a:bodyPr/>
                    <a:lstStyle/>
                    <a:p>
                      <a:pPr algn="l" fontAlgn="t"/>
                      <a:r>
                        <a:rPr lang="en-US" sz="1800">
                          <a:solidFill>
                            <a:srgbClr val="000000"/>
                          </a:solidFill>
                          <a:effectLst/>
                          <a:latin typeface="verdana" panose="020B0604030504040204" pitchFamily="34" charset="0"/>
                        </a:rPr>
                        <a:t>boolean markSupported()</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dirty="0">
                          <a:solidFill>
                            <a:srgbClr val="000000"/>
                          </a:solidFill>
                          <a:effectLst/>
                          <a:latin typeface="verdana" panose="020B0604030504040204" pitchFamily="34" charset="0"/>
                        </a:rPr>
                        <a:t>It is used to tell whether the stream support mark() operation.</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94690476"/>
                  </a:ext>
                </a:extLst>
              </a:tr>
              <a:tr h="652898">
                <a:tc>
                  <a:txBody>
                    <a:bodyPr/>
                    <a:lstStyle/>
                    <a:p>
                      <a:pPr algn="l" fontAlgn="t"/>
                      <a:r>
                        <a:rPr lang="en-US" sz="1800">
                          <a:solidFill>
                            <a:srgbClr val="000000"/>
                          </a:solidFill>
                          <a:effectLst/>
                          <a:latin typeface="verdana" panose="020B0604030504040204" pitchFamily="34" charset="0"/>
                        </a:rPr>
                        <a:t>long skip(long ns)</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dirty="0">
                          <a:solidFill>
                            <a:srgbClr val="000000"/>
                          </a:solidFill>
                          <a:effectLst/>
                          <a:latin typeface="verdana" panose="020B0604030504040204" pitchFamily="34" charset="0"/>
                        </a:rPr>
                        <a:t>It is used to skip the specified number of character in a stream</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185712104"/>
                  </a:ext>
                </a:extLst>
              </a:tr>
              <a:tr h="652898">
                <a:tc>
                  <a:txBody>
                    <a:bodyPr/>
                    <a:lstStyle/>
                    <a:p>
                      <a:pPr algn="l" fontAlgn="t"/>
                      <a:r>
                        <a:rPr lang="en-US" sz="1800">
                          <a:solidFill>
                            <a:srgbClr val="000000"/>
                          </a:solidFill>
                          <a:effectLst/>
                          <a:latin typeface="verdana" panose="020B0604030504040204" pitchFamily="34" charset="0"/>
                        </a:rPr>
                        <a:t>void mark(int readAheadLimit)</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dirty="0">
                          <a:solidFill>
                            <a:srgbClr val="000000"/>
                          </a:solidFill>
                          <a:effectLst/>
                          <a:latin typeface="verdana" panose="020B0604030504040204" pitchFamily="34" charset="0"/>
                        </a:rPr>
                        <a:t>It is used to mark the mark the present position in a stream.</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955331856"/>
                  </a:ext>
                </a:extLst>
              </a:tr>
              <a:tr h="384721">
                <a:tc>
                  <a:txBody>
                    <a:bodyPr/>
                    <a:lstStyle/>
                    <a:p>
                      <a:pPr algn="l" fontAlgn="t"/>
                      <a:r>
                        <a:rPr lang="en-US" sz="1800">
                          <a:solidFill>
                            <a:srgbClr val="000000"/>
                          </a:solidFill>
                          <a:effectLst/>
                          <a:latin typeface="verdana" panose="020B0604030504040204" pitchFamily="34" charset="0"/>
                        </a:rPr>
                        <a:t>void reset()</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dirty="0">
                          <a:solidFill>
                            <a:srgbClr val="000000"/>
                          </a:solidFill>
                          <a:effectLst/>
                          <a:latin typeface="verdana" panose="020B0604030504040204" pitchFamily="34" charset="0"/>
                        </a:rPr>
                        <a:t>It is used to reset the stream.</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61126866"/>
                  </a:ext>
                </a:extLst>
              </a:tr>
              <a:tr h="384721">
                <a:tc>
                  <a:txBody>
                    <a:bodyPr/>
                    <a:lstStyle/>
                    <a:p>
                      <a:pPr algn="l" fontAlgn="t"/>
                      <a:r>
                        <a:rPr lang="en-US" sz="1800">
                          <a:solidFill>
                            <a:srgbClr val="000000"/>
                          </a:solidFill>
                          <a:effectLst/>
                          <a:latin typeface="verdana" panose="020B0604030504040204" pitchFamily="34" charset="0"/>
                        </a:rPr>
                        <a:t>void close()</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dirty="0">
                          <a:solidFill>
                            <a:srgbClr val="000000"/>
                          </a:solidFill>
                          <a:effectLst/>
                          <a:latin typeface="verdana" panose="020B0604030504040204" pitchFamily="34" charset="0"/>
                        </a:rPr>
                        <a:t>It is used to close the stream.</a:t>
                      </a:r>
                    </a:p>
                  </a:txBody>
                  <a:tcPr marL="59607" marR="59607" marT="59607" marB="5960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701997105"/>
                  </a:ext>
                </a:extLst>
              </a:tr>
            </a:tbl>
          </a:graphicData>
        </a:graphic>
      </p:graphicFrame>
    </p:spTree>
    <p:extLst>
      <p:ext uri="{BB962C8B-B14F-4D97-AF65-F5344CB8AC3E}">
        <p14:creationId xmlns:p14="http://schemas.microsoft.com/office/powerpoint/2010/main" val="22950675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49531"/>
            <a:ext cx="10515600" cy="5027432"/>
          </a:xfrm>
        </p:spPr>
        <p:txBody>
          <a:bodyPr>
            <a:normAutofit fontScale="92500" lnSpcReduction="20000"/>
          </a:bodyPr>
          <a:lstStyle/>
          <a:p>
            <a:pPr marL="0" indent="0">
              <a:buNone/>
            </a:pPr>
            <a:r>
              <a:rPr lang="en-US" b="1" dirty="0">
                <a:solidFill>
                  <a:srgbClr val="006699"/>
                </a:solidFill>
                <a:latin typeface="verdana" panose="020B0604030504040204" pitchFamily="34" charset="0"/>
              </a:rPr>
              <a:t>import</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java.io.StringReader</a:t>
            </a:r>
            <a:r>
              <a:rPr lang="en-US" dirty="0">
                <a:solidFill>
                  <a:srgbClr val="000000"/>
                </a:solidFill>
                <a:latin typeface="verdana" panose="020B0604030504040204" pitchFamily="34" charset="0"/>
              </a:rPr>
              <a:t>;  </a:t>
            </a:r>
          </a:p>
          <a:p>
            <a:pPr marL="0" indent="0">
              <a:buNone/>
            </a:pP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class</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StringReaderExample</a:t>
            </a: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main(String[] </a:t>
            </a:r>
            <a:r>
              <a:rPr lang="en-US" dirty="0" err="1">
                <a:solidFill>
                  <a:srgbClr val="000000"/>
                </a:solidFill>
                <a:latin typeface="verdana" panose="020B0604030504040204" pitchFamily="34" charset="0"/>
              </a:rPr>
              <a:t>args</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throws</a:t>
            </a:r>
            <a:r>
              <a:rPr lang="en-US" dirty="0">
                <a:solidFill>
                  <a:srgbClr val="000000"/>
                </a:solidFill>
                <a:latin typeface="verdana" panose="020B0604030504040204" pitchFamily="34" charset="0"/>
              </a:rPr>
              <a:t> Exception {  </a:t>
            </a:r>
          </a:p>
          <a:p>
            <a:pPr marL="0" indent="0">
              <a:buNone/>
            </a:pPr>
            <a:r>
              <a:rPr lang="en-US" dirty="0">
                <a:solidFill>
                  <a:srgbClr val="000000"/>
                </a:solidFill>
                <a:latin typeface="verdana" panose="020B0604030504040204" pitchFamily="34" charset="0"/>
              </a:rPr>
              <a:t>        String </a:t>
            </a:r>
            <a:r>
              <a:rPr lang="en-US" dirty="0" err="1">
                <a:solidFill>
                  <a:srgbClr val="000000"/>
                </a:solidFill>
                <a:latin typeface="verdana" panose="020B0604030504040204" pitchFamily="34" charset="0"/>
              </a:rPr>
              <a:t>srg</a:t>
            </a:r>
            <a:r>
              <a:rPr lang="en-US" dirty="0">
                <a:solidFill>
                  <a:srgbClr val="000000"/>
                </a:solidFill>
                <a:latin typeface="verdana" panose="020B0604030504040204" pitchFamily="34" charset="0"/>
              </a:rPr>
              <a:t> = </a:t>
            </a:r>
            <a:r>
              <a:rPr lang="en-US" dirty="0">
                <a:solidFill>
                  <a:srgbClr val="0000FF"/>
                </a:solidFill>
                <a:latin typeface="verdana" panose="020B0604030504040204" pitchFamily="34" charset="0"/>
              </a:rPr>
              <a:t>"Hello Java!! \</a:t>
            </a:r>
            <a:r>
              <a:rPr lang="en-US" dirty="0" err="1">
                <a:solidFill>
                  <a:srgbClr val="0000FF"/>
                </a:solidFill>
                <a:latin typeface="verdana" panose="020B0604030504040204" pitchFamily="34" charset="0"/>
              </a:rPr>
              <a:t>nWelcome</a:t>
            </a:r>
            <a:r>
              <a:rPr lang="en-US" dirty="0">
                <a:solidFill>
                  <a:srgbClr val="0000FF"/>
                </a:solidFill>
                <a:latin typeface="verdana" panose="020B0604030504040204" pitchFamily="34" charset="0"/>
              </a:rPr>
              <a:t> to </a:t>
            </a:r>
            <a:r>
              <a:rPr lang="en-US" dirty="0" err="1">
                <a:solidFill>
                  <a:srgbClr val="0000FF"/>
                </a:solidFill>
                <a:latin typeface="verdana" panose="020B0604030504040204" pitchFamily="34" charset="0"/>
              </a:rPr>
              <a:t>Javatpoint</a:t>
            </a:r>
            <a:r>
              <a:rPr lang="en-US" dirty="0">
                <a:solidFill>
                  <a:srgbClr val="0000FF"/>
                </a:solidFill>
                <a:latin typeface="verdana" panose="020B0604030504040204" pitchFamily="34" charset="0"/>
              </a:rPr>
              <a:t>."</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StringReader</a:t>
            </a:r>
            <a:r>
              <a:rPr lang="en-US" dirty="0">
                <a:solidFill>
                  <a:srgbClr val="000000"/>
                </a:solidFill>
                <a:latin typeface="verdana" panose="020B0604030504040204" pitchFamily="34" charset="0"/>
              </a:rPr>
              <a:t> reader = </a:t>
            </a:r>
            <a:r>
              <a:rPr lang="en-US" b="1" dirty="0">
                <a:solidFill>
                  <a:srgbClr val="006699"/>
                </a:solidFill>
                <a:latin typeface="verdana" panose="020B0604030504040204" pitchFamily="34" charset="0"/>
              </a:rPr>
              <a:t>new</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StringReader</a:t>
            </a:r>
            <a:r>
              <a:rPr lang="en-US" dirty="0">
                <a:solidFill>
                  <a:srgbClr val="000000"/>
                </a:solidFill>
                <a:latin typeface="verdana" panose="020B0604030504040204" pitchFamily="34" charset="0"/>
              </a:rPr>
              <a:t>(</a:t>
            </a:r>
            <a:r>
              <a:rPr lang="en-US" dirty="0" err="1">
                <a:solidFill>
                  <a:srgbClr val="000000"/>
                </a:solidFill>
                <a:latin typeface="verdana" panose="020B0604030504040204" pitchFamily="34" charset="0"/>
              </a:rPr>
              <a:t>srg</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err="1">
                <a:solidFill>
                  <a:srgbClr val="006699"/>
                </a:solidFill>
                <a:latin typeface="verdana" panose="020B0604030504040204" pitchFamily="34" charset="0"/>
              </a:rPr>
              <a:t>int</a:t>
            </a:r>
            <a:r>
              <a:rPr lang="en-US" dirty="0">
                <a:solidFill>
                  <a:srgbClr val="000000"/>
                </a:solidFill>
                <a:latin typeface="verdana" panose="020B0604030504040204" pitchFamily="34" charset="0"/>
              </a:rPr>
              <a:t> k=</a:t>
            </a:r>
            <a:r>
              <a:rPr lang="en-US" dirty="0">
                <a:solidFill>
                  <a:srgbClr val="C00000"/>
                </a:solidFill>
                <a:latin typeface="verdana" panose="020B0604030504040204" pitchFamily="34" charset="0"/>
              </a:rPr>
              <a:t>0</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while</a:t>
            </a:r>
            <a:r>
              <a:rPr lang="en-US" dirty="0">
                <a:solidFill>
                  <a:srgbClr val="000000"/>
                </a:solidFill>
                <a:latin typeface="verdana" panose="020B0604030504040204" pitchFamily="34" charset="0"/>
              </a:rPr>
              <a:t>((k=</a:t>
            </a:r>
            <a:r>
              <a:rPr lang="en-US" dirty="0" err="1">
                <a:solidFill>
                  <a:srgbClr val="000000"/>
                </a:solidFill>
                <a:latin typeface="verdana" panose="020B0604030504040204" pitchFamily="34" charset="0"/>
              </a:rPr>
              <a:t>reader.read</a:t>
            </a:r>
            <a:r>
              <a:rPr lang="en-US" dirty="0">
                <a:solidFill>
                  <a:srgbClr val="000000"/>
                </a:solidFill>
                <a:latin typeface="verdana" panose="020B0604030504040204" pitchFamily="34" charset="0"/>
              </a:rPr>
              <a:t>())!=-</a:t>
            </a:r>
            <a:r>
              <a:rPr lang="en-US" dirty="0">
                <a:solidFill>
                  <a:srgbClr val="C00000"/>
                </a:solidFill>
                <a:latin typeface="verdana" panose="020B0604030504040204" pitchFamily="34" charset="0"/>
              </a:rPr>
              <a:t>1</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a:t>
            </a:r>
            <a:r>
              <a:rPr lang="en-US" dirty="0">
                <a:solidFill>
                  <a:srgbClr val="000000"/>
                </a:solidFill>
                <a:latin typeface="verdana" panose="020B0604030504040204" pitchFamily="34" charset="0"/>
              </a:rPr>
              <a:t>((</a:t>
            </a:r>
            <a:r>
              <a:rPr lang="en-US" b="1" dirty="0">
                <a:solidFill>
                  <a:srgbClr val="006699"/>
                </a:solidFill>
                <a:latin typeface="verdana" panose="020B0604030504040204" pitchFamily="34" charset="0"/>
              </a:rPr>
              <a:t>char</a:t>
            </a:r>
            <a:r>
              <a:rPr lang="en-US" dirty="0">
                <a:solidFill>
                  <a:srgbClr val="000000"/>
                </a:solidFill>
                <a:latin typeface="verdana" panose="020B0604030504040204" pitchFamily="34" charset="0"/>
              </a:rPr>
              <a:t>)k);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13370952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u="sng" dirty="0" err="1">
                <a:solidFill>
                  <a:srgbClr val="000000"/>
                </a:solidFill>
                <a:latin typeface="verdana" panose="020B0604030504040204" pitchFamily="34" charset="0"/>
              </a:rPr>
              <a:t>StringWriter</a:t>
            </a:r>
            <a:endParaRPr lang="en-US" sz="3600" u="sng" dirty="0"/>
          </a:p>
        </p:txBody>
      </p:sp>
      <p:sp>
        <p:nvSpPr>
          <p:cNvPr id="3" name="Content Placeholder 2"/>
          <p:cNvSpPr>
            <a:spLocks noGrp="1"/>
          </p:cNvSpPr>
          <p:nvPr>
            <p:ph idx="1"/>
          </p:nvPr>
        </p:nvSpPr>
        <p:spPr/>
        <p:txBody>
          <a:bodyPr/>
          <a:lstStyle/>
          <a:p>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StringWriter</a:t>
            </a:r>
            <a:r>
              <a:rPr lang="en-US" dirty="0">
                <a:solidFill>
                  <a:srgbClr val="000000"/>
                </a:solidFill>
                <a:latin typeface="verdana" panose="020B0604030504040204" pitchFamily="34" charset="0"/>
              </a:rPr>
              <a:t> class is a character stream that collects output from string buffer, which can be used to construct a </a:t>
            </a:r>
            <a:r>
              <a:rPr lang="en-US" dirty="0">
                <a:solidFill>
                  <a:srgbClr val="008000"/>
                </a:solidFill>
                <a:latin typeface="verdana" panose="020B0604030504040204" pitchFamily="34" charset="0"/>
                <a:hlinkClick r:id="rId2"/>
              </a:rPr>
              <a:t>string</a:t>
            </a:r>
            <a:r>
              <a:rPr lang="en-US">
                <a:solidFill>
                  <a:srgbClr val="000000"/>
                </a:solidFill>
                <a:latin typeface="verdana" panose="020B0604030504040204" pitchFamily="34" charset="0"/>
              </a:rPr>
              <a:t>. </a:t>
            </a:r>
          </a:p>
          <a:p>
            <a:r>
              <a:rPr lang="en-US">
                <a:solidFill>
                  <a:srgbClr val="000000"/>
                </a:solidFill>
                <a:latin typeface="verdana" panose="020B0604030504040204" pitchFamily="34" charset="0"/>
              </a:rPr>
              <a:t>The </a:t>
            </a:r>
            <a:r>
              <a:rPr lang="en-US" dirty="0" err="1">
                <a:solidFill>
                  <a:srgbClr val="000000"/>
                </a:solidFill>
                <a:latin typeface="verdana" panose="020B0604030504040204" pitchFamily="34" charset="0"/>
              </a:rPr>
              <a:t>StringWriter</a:t>
            </a:r>
            <a:r>
              <a:rPr lang="en-US" dirty="0">
                <a:solidFill>
                  <a:srgbClr val="000000"/>
                </a:solidFill>
                <a:latin typeface="verdana" panose="020B0604030504040204" pitchFamily="34" charset="0"/>
              </a:rPr>
              <a:t> class inherits the </a:t>
            </a:r>
            <a:r>
              <a:rPr lang="en-US" dirty="0">
                <a:solidFill>
                  <a:srgbClr val="008000"/>
                </a:solidFill>
                <a:latin typeface="verdana" panose="020B0604030504040204" pitchFamily="34" charset="0"/>
                <a:hlinkClick r:id="rId3"/>
              </a:rPr>
              <a:t>Writer</a:t>
            </a:r>
            <a:r>
              <a:rPr lang="en-US" dirty="0">
                <a:solidFill>
                  <a:srgbClr val="000000"/>
                </a:solidFill>
                <a:latin typeface="verdana" panose="020B0604030504040204" pitchFamily="34" charset="0"/>
              </a:rPr>
              <a:t> class.</a:t>
            </a:r>
          </a:p>
          <a:p>
            <a:r>
              <a:rPr lang="en-US" dirty="0">
                <a:solidFill>
                  <a:srgbClr val="000000"/>
                </a:solidFill>
                <a:latin typeface="verdana" panose="020B0604030504040204" pitchFamily="34" charset="0"/>
              </a:rPr>
              <a:t>In </a:t>
            </a:r>
            <a:r>
              <a:rPr lang="en-US" dirty="0" err="1">
                <a:solidFill>
                  <a:srgbClr val="000000"/>
                </a:solidFill>
                <a:latin typeface="verdana" panose="020B0604030504040204" pitchFamily="34" charset="0"/>
              </a:rPr>
              <a:t>StringWriter</a:t>
            </a:r>
            <a:r>
              <a:rPr lang="en-US" dirty="0">
                <a:solidFill>
                  <a:srgbClr val="000000"/>
                </a:solidFill>
                <a:latin typeface="verdana" panose="020B0604030504040204" pitchFamily="34" charset="0"/>
              </a:rPr>
              <a:t> class, system resources like </a:t>
            </a:r>
            <a:r>
              <a:rPr lang="en-US" dirty="0">
                <a:solidFill>
                  <a:srgbClr val="008000"/>
                </a:solidFill>
                <a:latin typeface="verdana" panose="020B0604030504040204" pitchFamily="34" charset="0"/>
                <a:hlinkClick r:id="rId4"/>
              </a:rPr>
              <a:t>network</a:t>
            </a:r>
            <a:r>
              <a:rPr lang="en-US" dirty="0">
                <a:solidFill>
                  <a:srgbClr val="000000"/>
                </a:solidFill>
                <a:latin typeface="verdana" panose="020B0604030504040204" pitchFamily="34" charset="0"/>
              </a:rPr>
              <a:t> </a:t>
            </a:r>
            <a:r>
              <a:rPr lang="en-US" dirty="0">
                <a:solidFill>
                  <a:srgbClr val="008000"/>
                </a:solidFill>
                <a:latin typeface="verdana" panose="020B0604030504040204" pitchFamily="34" charset="0"/>
                <a:hlinkClick r:id="rId5"/>
              </a:rPr>
              <a:t>sockets</a:t>
            </a:r>
            <a:r>
              <a:rPr lang="en-US" dirty="0">
                <a:solidFill>
                  <a:srgbClr val="000000"/>
                </a:solidFill>
                <a:latin typeface="verdana" panose="020B0604030504040204" pitchFamily="34" charset="0"/>
              </a:rPr>
              <a:t> and </a:t>
            </a:r>
            <a:r>
              <a:rPr lang="en-US" dirty="0">
                <a:solidFill>
                  <a:srgbClr val="008000"/>
                </a:solidFill>
                <a:latin typeface="verdana" panose="020B0604030504040204" pitchFamily="34" charset="0"/>
                <a:hlinkClick r:id="rId6"/>
              </a:rPr>
              <a:t>files</a:t>
            </a:r>
            <a:r>
              <a:rPr lang="en-US" dirty="0">
                <a:solidFill>
                  <a:srgbClr val="000000"/>
                </a:solidFill>
                <a:latin typeface="verdana" panose="020B0604030504040204" pitchFamily="34" charset="0"/>
              </a:rPr>
              <a:t> are not used, therefore closing the </a:t>
            </a:r>
            <a:r>
              <a:rPr lang="en-US" dirty="0" err="1">
                <a:solidFill>
                  <a:srgbClr val="000000"/>
                </a:solidFill>
                <a:latin typeface="verdana" panose="020B0604030504040204" pitchFamily="34" charset="0"/>
              </a:rPr>
              <a:t>StringWriter</a:t>
            </a:r>
            <a:r>
              <a:rPr lang="en-US" dirty="0">
                <a:solidFill>
                  <a:srgbClr val="000000"/>
                </a:solidFill>
                <a:latin typeface="verdana" panose="020B0604030504040204" pitchFamily="34" charset="0"/>
              </a:rPr>
              <a:t> is not necessary.</a:t>
            </a:r>
          </a:p>
          <a:p>
            <a:endParaRPr lang="en-US" dirty="0"/>
          </a:p>
        </p:txBody>
      </p:sp>
    </p:spTree>
    <p:extLst>
      <p:ext uri="{BB962C8B-B14F-4D97-AF65-F5344CB8AC3E}">
        <p14:creationId xmlns:p14="http://schemas.microsoft.com/office/powerpoint/2010/main" val="38938111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88494443"/>
              </p:ext>
            </p:extLst>
          </p:nvPr>
        </p:nvGraphicFramePr>
        <p:xfrm>
          <a:off x="559436" y="1233488"/>
          <a:ext cx="10376352" cy="5493498"/>
        </p:xfrm>
        <a:graphic>
          <a:graphicData uri="http://schemas.openxmlformats.org/drawingml/2006/table">
            <a:tbl>
              <a:tblPr/>
              <a:tblGrid>
                <a:gridCol w="5188176">
                  <a:extLst>
                    <a:ext uri="{9D8B030D-6E8A-4147-A177-3AD203B41FA5}">
                      <a16:colId xmlns:a16="http://schemas.microsoft.com/office/drawing/2014/main" val="3803350005"/>
                    </a:ext>
                  </a:extLst>
                </a:gridCol>
                <a:gridCol w="5188176">
                  <a:extLst>
                    <a:ext uri="{9D8B030D-6E8A-4147-A177-3AD203B41FA5}">
                      <a16:colId xmlns:a16="http://schemas.microsoft.com/office/drawing/2014/main" val="2654843525"/>
                    </a:ext>
                  </a:extLst>
                </a:gridCol>
              </a:tblGrid>
              <a:tr h="299303">
                <a:tc>
                  <a:txBody>
                    <a:bodyPr/>
                    <a:lstStyle/>
                    <a:p>
                      <a:pPr algn="l" fontAlgn="t"/>
                      <a:r>
                        <a:rPr lang="en-US" sz="1600">
                          <a:solidFill>
                            <a:srgbClr val="000000"/>
                          </a:solidFill>
                          <a:effectLst/>
                          <a:latin typeface="times new roman" panose="02020603050405020304" pitchFamily="18" charset="0"/>
                        </a:rPr>
                        <a:t>Method</a:t>
                      </a:r>
                    </a:p>
                  </a:txBody>
                  <a:tcPr marL="64881" marR="64881" marT="64881" marB="64881">
                    <a:lnL w="9525" cap="flat" cmpd="sng" algn="ctr">
                      <a:solidFill>
                        <a:srgbClr val="E897FF"/>
                      </a:solidFill>
                      <a:prstDash val="solid"/>
                      <a:round/>
                      <a:headEnd type="none" w="med" len="med"/>
                      <a:tailEnd type="none" w="med" len="med"/>
                    </a:lnL>
                    <a:lnR w="9525" cap="flat" cmpd="sng" algn="ctr">
                      <a:solidFill>
                        <a:srgbClr val="E897FF"/>
                      </a:solidFill>
                      <a:prstDash val="solid"/>
                      <a:round/>
                      <a:headEnd type="none" w="med" len="med"/>
                      <a:tailEnd type="none" w="med" len="med"/>
                    </a:lnR>
                    <a:lnT w="9525" cap="flat" cmpd="sng" algn="ctr">
                      <a:solidFill>
                        <a:srgbClr val="E897FF"/>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600">
                          <a:solidFill>
                            <a:srgbClr val="000000"/>
                          </a:solidFill>
                          <a:effectLst/>
                          <a:latin typeface="times new roman" panose="02020603050405020304" pitchFamily="18" charset="0"/>
                        </a:rPr>
                        <a:t>Description</a:t>
                      </a:r>
                    </a:p>
                  </a:txBody>
                  <a:tcPr marL="64881" marR="64881" marT="64881" marB="64881">
                    <a:lnL w="9525" cap="flat" cmpd="sng" algn="ctr">
                      <a:solidFill>
                        <a:srgbClr val="E897FF"/>
                      </a:solidFill>
                      <a:prstDash val="solid"/>
                      <a:round/>
                      <a:headEnd type="none" w="med" len="med"/>
                      <a:tailEnd type="none" w="med" len="med"/>
                    </a:lnL>
                    <a:lnR w="9525" cap="flat" cmpd="sng" algn="ctr">
                      <a:solidFill>
                        <a:srgbClr val="E897FF"/>
                      </a:solidFill>
                      <a:prstDash val="solid"/>
                      <a:round/>
                      <a:headEnd type="none" w="med" len="med"/>
                      <a:tailEnd type="none" w="med" len="med"/>
                    </a:lnR>
                    <a:lnT w="9525" cap="flat" cmpd="sng" algn="ctr">
                      <a:solidFill>
                        <a:srgbClr val="E897FF"/>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208528217"/>
                  </a:ext>
                </a:extLst>
              </a:tr>
              <a:tr h="417211">
                <a:tc>
                  <a:txBody>
                    <a:bodyPr/>
                    <a:lstStyle/>
                    <a:p>
                      <a:pPr algn="l" fontAlgn="t"/>
                      <a:r>
                        <a:rPr lang="en-US" sz="1600">
                          <a:solidFill>
                            <a:srgbClr val="000000"/>
                          </a:solidFill>
                          <a:effectLst/>
                          <a:latin typeface="verdana" panose="020B0604030504040204" pitchFamily="34" charset="0"/>
                        </a:rPr>
                        <a:t>void write(int c)</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It is used to write the single character.</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928546533"/>
                  </a:ext>
                </a:extLst>
              </a:tr>
              <a:tr h="253955">
                <a:tc>
                  <a:txBody>
                    <a:bodyPr/>
                    <a:lstStyle/>
                    <a:p>
                      <a:pPr algn="l" fontAlgn="t"/>
                      <a:r>
                        <a:rPr lang="en-US" sz="1600">
                          <a:solidFill>
                            <a:srgbClr val="000000"/>
                          </a:solidFill>
                          <a:effectLst/>
                          <a:latin typeface="verdana" panose="020B0604030504040204" pitchFamily="34" charset="0"/>
                        </a:rPr>
                        <a:t>void write(String str)</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It is used to write the string.</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470422543"/>
                  </a:ext>
                </a:extLst>
              </a:tr>
              <a:tr h="417211">
                <a:tc>
                  <a:txBody>
                    <a:bodyPr/>
                    <a:lstStyle/>
                    <a:p>
                      <a:pPr algn="l" fontAlgn="t"/>
                      <a:r>
                        <a:rPr lang="en-US" sz="1600">
                          <a:solidFill>
                            <a:srgbClr val="000000"/>
                          </a:solidFill>
                          <a:effectLst/>
                          <a:latin typeface="verdana" panose="020B0604030504040204" pitchFamily="34" charset="0"/>
                        </a:rPr>
                        <a:t>void write(String str, int off, int len)</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It is used to write the portion of a string.</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750150856"/>
                  </a:ext>
                </a:extLst>
              </a:tr>
              <a:tr h="417211">
                <a:tc>
                  <a:txBody>
                    <a:bodyPr/>
                    <a:lstStyle/>
                    <a:p>
                      <a:pPr algn="l" fontAlgn="t"/>
                      <a:r>
                        <a:rPr lang="en-US" sz="1600">
                          <a:solidFill>
                            <a:srgbClr val="000000"/>
                          </a:solidFill>
                          <a:effectLst/>
                          <a:latin typeface="verdana" panose="020B0604030504040204" pitchFamily="34" charset="0"/>
                        </a:rPr>
                        <a:t>void write(char[] cbuf, int off, int len)</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It is used to write the portion of an </a:t>
                      </a:r>
                      <a:r>
                        <a:rPr lang="en-US" sz="1600" u="none" strike="noStrike">
                          <a:solidFill>
                            <a:srgbClr val="008000"/>
                          </a:solidFill>
                          <a:effectLst/>
                          <a:latin typeface="verdana" panose="020B0604030504040204" pitchFamily="34" charset="0"/>
                          <a:hlinkClick r:id="rId2"/>
                        </a:rPr>
                        <a:t>array</a:t>
                      </a:r>
                      <a:r>
                        <a:rPr lang="en-US" sz="1600">
                          <a:solidFill>
                            <a:srgbClr val="000000"/>
                          </a:solidFill>
                          <a:effectLst/>
                          <a:latin typeface="verdana" panose="020B0604030504040204" pitchFamily="34" charset="0"/>
                        </a:rPr>
                        <a:t> of characters.</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72991433"/>
                  </a:ext>
                </a:extLst>
              </a:tr>
              <a:tr h="417211">
                <a:tc>
                  <a:txBody>
                    <a:bodyPr/>
                    <a:lstStyle/>
                    <a:p>
                      <a:pPr algn="l" fontAlgn="t"/>
                      <a:r>
                        <a:rPr lang="en-US" sz="1600">
                          <a:solidFill>
                            <a:srgbClr val="000000"/>
                          </a:solidFill>
                          <a:effectLst/>
                          <a:latin typeface="verdana" panose="020B0604030504040204" pitchFamily="34" charset="0"/>
                        </a:rPr>
                        <a:t>String toString()</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It is used to return the buffer current value as a string.</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868686716"/>
                  </a:ext>
                </a:extLst>
              </a:tr>
              <a:tr h="417211">
                <a:tc>
                  <a:txBody>
                    <a:bodyPr/>
                    <a:lstStyle/>
                    <a:p>
                      <a:pPr algn="l" fontAlgn="t"/>
                      <a:r>
                        <a:rPr lang="en-US" sz="1600">
                          <a:solidFill>
                            <a:srgbClr val="000000"/>
                          </a:solidFill>
                          <a:effectLst/>
                          <a:latin typeface="verdana" panose="020B0604030504040204" pitchFamily="34" charset="0"/>
                        </a:rPr>
                        <a:t>StringBuffer getBuffer()</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It is used t return the string buffer.</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13791245"/>
                  </a:ext>
                </a:extLst>
              </a:tr>
              <a:tr h="417211">
                <a:tc>
                  <a:txBody>
                    <a:bodyPr/>
                    <a:lstStyle/>
                    <a:p>
                      <a:pPr algn="l" fontAlgn="t"/>
                      <a:r>
                        <a:rPr lang="en-US" sz="1600">
                          <a:solidFill>
                            <a:srgbClr val="000000"/>
                          </a:solidFill>
                          <a:effectLst/>
                          <a:latin typeface="verdana" panose="020B0604030504040204" pitchFamily="34" charset="0"/>
                        </a:rPr>
                        <a:t>StringWriter append(char c)</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It is used to append the specified character to the writer.</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799567164"/>
                  </a:ext>
                </a:extLst>
              </a:tr>
              <a:tr h="417211">
                <a:tc>
                  <a:txBody>
                    <a:bodyPr/>
                    <a:lstStyle/>
                    <a:p>
                      <a:pPr algn="l" fontAlgn="t"/>
                      <a:r>
                        <a:rPr lang="en-US" sz="1600">
                          <a:solidFill>
                            <a:srgbClr val="000000"/>
                          </a:solidFill>
                          <a:effectLst/>
                          <a:latin typeface="verdana" panose="020B0604030504040204" pitchFamily="34" charset="0"/>
                        </a:rPr>
                        <a:t>StringWriter append(CharSequence csq)</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It is used to append the specified character sequence to the writer.</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399574298"/>
                  </a:ext>
                </a:extLst>
              </a:tr>
              <a:tr h="580467">
                <a:tc>
                  <a:txBody>
                    <a:bodyPr/>
                    <a:lstStyle/>
                    <a:p>
                      <a:pPr algn="l" fontAlgn="t"/>
                      <a:r>
                        <a:rPr lang="en-US" sz="1600">
                          <a:solidFill>
                            <a:srgbClr val="000000"/>
                          </a:solidFill>
                          <a:effectLst/>
                          <a:latin typeface="verdana" panose="020B0604030504040204" pitchFamily="34" charset="0"/>
                        </a:rPr>
                        <a:t>StringWriter append(CharSequence csq, int start, int end)</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It is used to append the subsequence of specified character sequence to the writer.</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229918190"/>
                  </a:ext>
                </a:extLst>
              </a:tr>
              <a:tr h="253955">
                <a:tc>
                  <a:txBody>
                    <a:bodyPr/>
                    <a:lstStyle/>
                    <a:p>
                      <a:pPr algn="l" fontAlgn="t"/>
                      <a:r>
                        <a:rPr lang="en-US" sz="1600">
                          <a:solidFill>
                            <a:srgbClr val="000000"/>
                          </a:solidFill>
                          <a:effectLst/>
                          <a:latin typeface="verdana" panose="020B0604030504040204" pitchFamily="34" charset="0"/>
                        </a:rPr>
                        <a:t>void flush()</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It is used to flush the stream.</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260605495"/>
                  </a:ext>
                </a:extLst>
              </a:tr>
              <a:tr h="253955">
                <a:tc>
                  <a:txBody>
                    <a:bodyPr/>
                    <a:lstStyle/>
                    <a:p>
                      <a:pPr algn="l" fontAlgn="t"/>
                      <a:r>
                        <a:rPr lang="en-US" sz="1600">
                          <a:solidFill>
                            <a:srgbClr val="000000"/>
                          </a:solidFill>
                          <a:effectLst/>
                          <a:latin typeface="verdana" panose="020B0604030504040204" pitchFamily="34" charset="0"/>
                        </a:rPr>
                        <a:t>void close()</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dirty="0">
                          <a:solidFill>
                            <a:srgbClr val="000000"/>
                          </a:solidFill>
                          <a:effectLst/>
                          <a:latin typeface="verdana" panose="020B0604030504040204" pitchFamily="34" charset="0"/>
                        </a:rPr>
                        <a:t>It is used to close the stream.</a:t>
                      </a:r>
                    </a:p>
                  </a:txBody>
                  <a:tcPr marL="43254" marR="43254" marT="43254" marB="43254">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782375916"/>
                  </a:ext>
                </a:extLst>
              </a:tr>
            </a:tbl>
          </a:graphicData>
        </a:graphic>
      </p:graphicFrame>
    </p:spTree>
    <p:extLst>
      <p:ext uri="{BB962C8B-B14F-4D97-AF65-F5344CB8AC3E}">
        <p14:creationId xmlns:p14="http://schemas.microsoft.com/office/powerpoint/2010/main" val="4821817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27906"/>
            <a:ext cx="11035937" cy="5634151"/>
          </a:xfrm>
        </p:spPr>
        <p:txBody>
          <a:bodyPr>
            <a:normAutofit fontScale="25000" lnSpcReduction="20000"/>
          </a:bodyPr>
          <a:lstStyle/>
          <a:p>
            <a:pPr marL="0" indent="0">
              <a:buNone/>
            </a:pPr>
            <a:r>
              <a:rPr lang="en-US" sz="5500" b="1" dirty="0">
                <a:solidFill>
                  <a:srgbClr val="006699"/>
                </a:solidFill>
                <a:latin typeface="verdana" panose="020B0604030504040204" pitchFamily="34" charset="0"/>
              </a:rPr>
              <a:t>import</a:t>
            </a:r>
            <a:r>
              <a:rPr lang="en-US" sz="5500" dirty="0">
                <a:solidFill>
                  <a:srgbClr val="000000"/>
                </a:solidFill>
                <a:latin typeface="verdana" panose="020B0604030504040204" pitchFamily="34" charset="0"/>
              </a:rPr>
              <a:t> java.io.*;  </a:t>
            </a:r>
          </a:p>
          <a:p>
            <a:pPr marL="0" indent="0">
              <a:buNone/>
            </a:pPr>
            <a:r>
              <a:rPr lang="en-US" sz="5500" b="1" dirty="0">
                <a:solidFill>
                  <a:srgbClr val="006699"/>
                </a:solidFill>
                <a:latin typeface="verdana" panose="020B0604030504040204" pitchFamily="34" charset="0"/>
              </a:rPr>
              <a:t>public</a:t>
            </a:r>
            <a:r>
              <a:rPr lang="en-US" sz="5500" dirty="0">
                <a:solidFill>
                  <a:srgbClr val="000000"/>
                </a:solidFill>
                <a:latin typeface="verdana" panose="020B0604030504040204" pitchFamily="34" charset="0"/>
              </a:rPr>
              <a:t> </a:t>
            </a:r>
            <a:r>
              <a:rPr lang="en-US" sz="5500" b="1" dirty="0">
                <a:solidFill>
                  <a:srgbClr val="006699"/>
                </a:solidFill>
                <a:latin typeface="verdana" panose="020B0604030504040204" pitchFamily="34" charset="0"/>
              </a:rPr>
              <a:t>class</a:t>
            </a: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StringWriterExample</a:t>
            </a:r>
            <a:r>
              <a:rPr lang="en-US" sz="5500" dirty="0">
                <a:solidFill>
                  <a:srgbClr val="000000"/>
                </a:solidFill>
                <a:latin typeface="verdana" panose="020B0604030504040204" pitchFamily="34" charset="0"/>
              </a:rPr>
              <a:t> {  </a:t>
            </a:r>
          </a:p>
          <a:p>
            <a:pPr marL="0" indent="0">
              <a:buNone/>
            </a:pPr>
            <a:r>
              <a:rPr lang="en-US" sz="5500" dirty="0">
                <a:solidFill>
                  <a:srgbClr val="000000"/>
                </a:solidFill>
                <a:latin typeface="verdana" panose="020B0604030504040204" pitchFamily="34" charset="0"/>
              </a:rPr>
              <a:t>    </a:t>
            </a:r>
            <a:r>
              <a:rPr lang="en-US" sz="5500" b="1" dirty="0">
                <a:solidFill>
                  <a:srgbClr val="006699"/>
                </a:solidFill>
                <a:latin typeface="verdana" panose="020B0604030504040204" pitchFamily="34" charset="0"/>
              </a:rPr>
              <a:t>public</a:t>
            </a:r>
            <a:r>
              <a:rPr lang="en-US" sz="5500" dirty="0">
                <a:solidFill>
                  <a:srgbClr val="000000"/>
                </a:solidFill>
                <a:latin typeface="verdana" panose="020B0604030504040204" pitchFamily="34" charset="0"/>
              </a:rPr>
              <a:t> </a:t>
            </a:r>
            <a:r>
              <a:rPr lang="en-US" sz="5500" b="1" dirty="0">
                <a:solidFill>
                  <a:srgbClr val="006699"/>
                </a:solidFill>
                <a:latin typeface="verdana" panose="020B0604030504040204" pitchFamily="34" charset="0"/>
              </a:rPr>
              <a:t>static</a:t>
            </a:r>
            <a:r>
              <a:rPr lang="en-US" sz="5500" dirty="0">
                <a:solidFill>
                  <a:srgbClr val="000000"/>
                </a:solidFill>
                <a:latin typeface="verdana" panose="020B0604030504040204" pitchFamily="34" charset="0"/>
              </a:rPr>
              <a:t> </a:t>
            </a:r>
            <a:r>
              <a:rPr lang="en-US" sz="5500" b="1" dirty="0">
                <a:solidFill>
                  <a:srgbClr val="006699"/>
                </a:solidFill>
                <a:latin typeface="verdana" panose="020B0604030504040204" pitchFamily="34" charset="0"/>
              </a:rPr>
              <a:t>void</a:t>
            </a:r>
            <a:r>
              <a:rPr lang="en-US" sz="5500" dirty="0">
                <a:solidFill>
                  <a:srgbClr val="000000"/>
                </a:solidFill>
                <a:latin typeface="verdana" panose="020B0604030504040204" pitchFamily="34" charset="0"/>
              </a:rPr>
              <a:t> main(String[] </a:t>
            </a:r>
            <a:r>
              <a:rPr lang="en-US" sz="5500" dirty="0" err="1">
                <a:solidFill>
                  <a:srgbClr val="000000"/>
                </a:solidFill>
                <a:latin typeface="verdana" panose="020B0604030504040204" pitchFamily="34" charset="0"/>
              </a:rPr>
              <a:t>args</a:t>
            </a:r>
            <a:r>
              <a:rPr lang="en-US" sz="5500" dirty="0">
                <a:solidFill>
                  <a:srgbClr val="000000"/>
                </a:solidFill>
                <a:latin typeface="verdana" panose="020B0604030504040204" pitchFamily="34" charset="0"/>
              </a:rPr>
              <a:t>) </a:t>
            </a:r>
            <a:r>
              <a:rPr lang="en-US" sz="5500" b="1" dirty="0">
                <a:solidFill>
                  <a:srgbClr val="006699"/>
                </a:solidFill>
                <a:latin typeface="verdana" panose="020B0604030504040204" pitchFamily="34" charset="0"/>
              </a:rPr>
              <a:t>throws</a:t>
            </a: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IOException</a:t>
            </a:r>
            <a:r>
              <a:rPr lang="en-US" sz="5500" dirty="0">
                <a:solidFill>
                  <a:srgbClr val="000000"/>
                </a:solidFill>
                <a:latin typeface="verdana" panose="020B0604030504040204" pitchFamily="34" charset="0"/>
              </a:rPr>
              <a:t> {  </a:t>
            </a:r>
          </a:p>
          <a:p>
            <a:pPr marL="0" indent="0">
              <a:buNone/>
            </a:pPr>
            <a:r>
              <a:rPr lang="en-US" sz="5500" dirty="0">
                <a:solidFill>
                  <a:srgbClr val="000000"/>
                </a:solidFill>
                <a:latin typeface="verdana" panose="020B0604030504040204" pitchFamily="34" charset="0"/>
              </a:rPr>
              <a:t>        </a:t>
            </a:r>
            <a:r>
              <a:rPr lang="en-US" sz="5500" b="1" dirty="0">
                <a:solidFill>
                  <a:srgbClr val="006699"/>
                </a:solidFill>
                <a:latin typeface="verdana" panose="020B0604030504040204" pitchFamily="34" charset="0"/>
              </a:rPr>
              <a:t>char</a:t>
            </a: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ary</a:t>
            </a:r>
            <a:r>
              <a:rPr lang="en-US" sz="5500" dirty="0">
                <a:solidFill>
                  <a:srgbClr val="000000"/>
                </a:solidFill>
                <a:latin typeface="verdana" panose="020B0604030504040204" pitchFamily="34" charset="0"/>
              </a:rPr>
              <a:t> = </a:t>
            </a:r>
            <a:r>
              <a:rPr lang="en-US" sz="5500" b="1" dirty="0">
                <a:solidFill>
                  <a:srgbClr val="006699"/>
                </a:solidFill>
                <a:latin typeface="verdana" panose="020B0604030504040204" pitchFamily="34" charset="0"/>
              </a:rPr>
              <a:t>new</a:t>
            </a:r>
            <a:r>
              <a:rPr lang="en-US" sz="5500" dirty="0">
                <a:solidFill>
                  <a:srgbClr val="000000"/>
                </a:solidFill>
                <a:latin typeface="verdana" panose="020B0604030504040204" pitchFamily="34" charset="0"/>
              </a:rPr>
              <a:t> </a:t>
            </a:r>
            <a:r>
              <a:rPr lang="en-US" sz="5500" b="1" dirty="0">
                <a:solidFill>
                  <a:srgbClr val="006699"/>
                </a:solidFill>
                <a:latin typeface="verdana" panose="020B0604030504040204" pitchFamily="34" charset="0"/>
              </a:rPr>
              <a:t>char</a:t>
            </a:r>
            <a:r>
              <a:rPr lang="en-US" sz="5500" dirty="0">
                <a:solidFill>
                  <a:srgbClr val="000000"/>
                </a:solidFill>
                <a:latin typeface="verdana" panose="020B0604030504040204" pitchFamily="34" charset="0"/>
              </a:rPr>
              <a:t>[</a:t>
            </a:r>
            <a:r>
              <a:rPr lang="en-US" sz="5500" dirty="0">
                <a:solidFill>
                  <a:srgbClr val="C00000"/>
                </a:solidFill>
                <a:latin typeface="verdana" panose="020B0604030504040204" pitchFamily="34" charset="0"/>
              </a:rPr>
              <a:t>512</a:t>
            </a:r>
            <a:r>
              <a:rPr lang="en-US" sz="5500" dirty="0">
                <a:solidFill>
                  <a:srgbClr val="000000"/>
                </a:solidFill>
                <a:latin typeface="verdana" panose="020B0604030504040204" pitchFamily="34" charset="0"/>
              </a:rPr>
              <a:t>];  </a:t>
            </a:r>
          </a:p>
          <a:p>
            <a:pPr marL="0" indent="0">
              <a:buNone/>
            </a:pP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StringWriter</a:t>
            </a:r>
            <a:r>
              <a:rPr lang="en-US" sz="5500" dirty="0">
                <a:solidFill>
                  <a:srgbClr val="000000"/>
                </a:solidFill>
                <a:latin typeface="verdana" panose="020B0604030504040204" pitchFamily="34" charset="0"/>
              </a:rPr>
              <a:t> writer = </a:t>
            </a:r>
            <a:r>
              <a:rPr lang="en-US" sz="5500" b="1" dirty="0">
                <a:solidFill>
                  <a:srgbClr val="006699"/>
                </a:solidFill>
                <a:latin typeface="verdana" panose="020B0604030504040204" pitchFamily="34" charset="0"/>
              </a:rPr>
              <a:t>new</a:t>
            </a: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StringWriter</a:t>
            </a:r>
            <a:r>
              <a:rPr lang="en-US" sz="5500" dirty="0">
                <a:solidFill>
                  <a:srgbClr val="000000"/>
                </a:solidFill>
                <a:latin typeface="verdana" panose="020B0604030504040204" pitchFamily="34" charset="0"/>
              </a:rPr>
              <a:t>();  </a:t>
            </a:r>
          </a:p>
          <a:p>
            <a:pPr marL="0" indent="0">
              <a:buNone/>
            </a:pP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FileInputStream</a:t>
            </a:r>
            <a:r>
              <a:rPr lang="en-US" sz="5500" dirty="0">
                <a:solidFill>
                  <a:srgbClr val="000000"/>
                </a:solidFill>
                <a:latin typeface="verdana" panose="020B0604030504040204" pitchFamily="34" charset="0"/>
              </a:rPr>
              <a:t> input = </a:t>
            </a:r>
            <a:r>
              <a:rPr lang="en-US" sz="5500" b="1" dirty="0">
                <a:solidFill>
                  <a:srgbClr val="006699"/>
                </a:solidFill>
                <a:latin typeface="verdana" panose="020B0604030504040204" pitchFamily="34" charset="0"/>
              </a:rPr>
              <a:t>null</a:t>
            </a:r>
            <a:r>
              <a:rPr lang="en-US" sz="5500" dirty="0">
                <a:solidFill>
                  <a:srgbClr val="000000"/>
                </a:solidFill>
                <a:latin typeface="verdana" panose="020B0604030504040204" pitchFamily="34" charset="0"/>
              </a:rPr>
              <a:t>;  </a:t>
            </a:r>
          </a:p>
          <a:p>
            <a:pPr marL="0" indent="0">
              <a:buNone/>
            </a:pP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BufferedReader</a:t>
            </a:r>
            <a:r>
              <a:rPr lang="en-US" sz="5500" dirty="0">
                <a:solidFill>
                  <a:srgbClr val="000000"/>
                </a:solidFill>
                <a:latin typeface="verdana" panose="020B0604030504040204" pitchFamily="34" charset="0"/>
              </a:rPr>
              <a:t> buffer = </a:t>
            </a:r>
            <a:r>
              <a:rPr lang="en-US" sz="5500" b="1" dirty="0">
                <a:solidFill>
                  <a:srgbClr val="006699"/>
                </a:solidFill>
                <a:latin typeface="verdana" panose="020B0604030504040204" pitchFamily="34" charset="0"/>
              </a:rPr>
              <a:t>null</a:t>
            </a:r>
            <a:r>
              <a:rPr lang="en-US" sz="5500" dirty="0">
                <a:solidFill>
                  <a:srgbClr val="000000"/>
                </a:solidFill>
                <a:latin typeface="verdana" panose="020B0604030504040204" pitchFamily="34" charset="0"/>
              </a:rPr>
              <a:t>;  </a:t>
            </a:r>
          </a:p>
          <a:p>
            <a:pPr marL="0" indent="0">
              <a:buNone/>
            </a:pPr>
            <a:r>
              <a:rPr lang="en-US" sz="5500" dirty="0">
                <a:solidFill>
                  <a:srgbClr val="000000"/>
                </a:solidFill>
                <a:latin typeface="verdana" panose="020B0604030504040204" pitchFamily="34" charset="0"/>
              </a:rPr>
              <a:t>        input = </a:t>
            </a:r>
            <a:r>
              <a:rPr lang="en-US" sz="5500" b="1" dirty="0">
                <a:solidFill>
                  <a:srgbClr val="006699"/>
                </a:solidFill>
                <a:latin typeface="verdana" panose="020B0604030504040204" pitchFamily="34" charset="0"/>
              </a:rPr>
              <a:t>new</a:t>
            </a: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FileInputStream</a:t>
            </a:r>
            <a:r>
              <a:rPr lang="en-US" sz="5500" dirty="0">
                <a:solidFill>
                  <a:srgbClr val="000000"/>
                </a:solidFill>
                <a:latin typeface="verdana" panose="020B0604030504040204" pitchFamily="34" charset="0"/>
              </a:rPr>
              <a:t>(</a:t>
            </a:r>
            <a:r>
              <a:rPr lang="en-US" sz="5500" dirty="0">
                <a:solidFill>
                  <a:srgbClr val="0000FF"/>
                </a:solidFill>
                <a:latin typeface="verdana" panose="020B0604030504040204" pitchFamily="34" charset="0"/>
              </a:rPr>
              <a:t>"D://testout.txt"</a:t>
            </a:r>
            <a:r>
              <a:rPr lang="en-US" sz="5500" dirty="0">
                <a:solidFill>
                  <a:srgbClr val="000000"/>
                </a:solidFill>
                <a:latin typeface="verdana" panose="020B0604030504040204" pitchFamily="34" charset="0"/>
              </a:rPr>
              <a:t>);  </a:t>
            </a:r>
          </a:p>
          <a:p>
            <a:pPr marL="0" indent="0">
              <a:buNone/>
            </a:pPr>
            <a:r>
              <a:rPr lang="en-US" sz="5500" dirty="0">
                <a:solidFill>
                  <a:srgbClr val="000000"/>
                </a:solidFill>
                <a:latin typeface="verdana" panose="020B0604030504040204" pitchFamily="34" charset="0"/>
              </a:rPr>
              <a:t>        buffer = </a:t>
            </a:r>
            <a:r>
              <a:rPr lang="en-US" sz="5500" b="1" dirty="0">
                <a:solidFill>
                  <a:srgbClr val="006699"/>
                </a:solidFill>
                <a:latin typeface="verdana" panose="020B0604030504040204" pitchFamily="34" charset="0"/>
              </a:rPr>
              <a:t>new</a:t>
            </a: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BufferedReader</a:t>
            </a:r>
            <a:r>
              <a:rPr lang="en-US" sz="5500" dirty="0">
                <a:solidFill>
                  <a:srgbClr val="000000"/>
                </a:solidFill>
                <a:latin typeface="verdana" panose="020B0604030504040204" pitchFamily="34" charset="0"/>
              </a:rPr>
              <a:t>(</a:t>
            </a:r>
            <a:r>
              <a:rPr lang="en-US" sz="5500" b="1" dirty="0">
                <a:solidFill>
                  <a:srgbClr val="006699"/>
                </a:solidFill>
                <a:latin typeface="verdana" panose="020B0604030504040204" pitchFamily="34" charset="0"/>
              </a:rPr>
              <a:t>new</a:t>
            </a: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InputStreamReader</a:t>
            </a:r>
            <a:r>
              <a:rPr lang="en-US" sz="5500" dirty="0">
                <a:solidFill>
                  <a:srgbClr val="000000"/>
                </a:solidFill>
                <a:latin typeface="verdana" panose="020B0604030504040204" pitchFamily="34" charset="0"/>
              </a:rPr>
              <a:t>(input, </a:t>
            </a:r>
            <a:r>
              <a:rPr lang="en-US" sz="5500" dirty="0">
                <a:solidFill>
                  <a:srgbClr val="0000FF"/>
                </a:solidFill>
                <a:latin typeface="verdana" panose="020B0604030504040204" pitchFamily="34" charset="0"/>
              </a:rPr>
              <a:t>"UTF-8"</a:t>
            </a:r>
            <a:r>
              <a:rPr lang="en-US" sz="5500" dirty="0">
                <a:solidFill>
                  <a:srgbClr val="000000"/>
                </a:solidFill>
                <a:latin typeface="verdana" panose="020B0604030504040204" pitchFamily="34" charset="0"/>
              </a:rPr>
              <a:t>));  </a:t>
            </a:r>
          </a:p>
          <a:p>
            <a:pPr marL="0" indent="0">
              <a:buNone/>
            </a:pPr>
            <a:r>
              <a:rPr lang="en-US" sz="5500" dirty="0">
                <a:solidFill>
                  <a:srgbClr val="000000"/>
                </a:solidFill>
                <a:latin typeface="verdana" panose="020B0604030504040204" pitchFamily="34" charset="0"/>
              </a:rPr>
              <a:t>        </a:t>
            </a:r>
            <a:r>
              <a:rPr lang="en-US" sz="5500" b="1" dirty="0" err="1">
                <a:solidFill>
                  <a:srgbClr val="006699"/>
                </a:solidFill>
                <a:latin typeface="verdana" panose="020B0604030504040204" pitchFamily="34" charset="0"/>
              </a:rPr>
              <a:t>int</a:t>
            </a:r>
            <a:r>
              <a:rPr lang="en-US" sz="5500" dirty="0">
                <a:solidFill>
                  <a:srgbClr val="000000"/>
                </a:solidFill>
                <a:latin typeface="verdana" panose="020B0604030504040204" pitchFamily="34" charset="0"/>
              </a:rPr>
              <a:t> x;  </a:t>
            </a:r>
          </a:p>
          <a:p>
            <a:pPr marL="0" indent="0">
              <a:buNone/>
            </a:pPr>
            <a:r>
              <a:rPr lang="en-US" sz="5500" dirty="0">
                <a:solidFill>
                  <a:srgbClr val="000000"/>
                </a:solidFill>
                <a:latin typeface="verdana" panose="020B0604030504040204" pitchFamily="34" charset="0"/>
              </a:rPr>
              <a:t>        </a:t>
            </a:r>
            <a:r>
              <a:rPr lang="en-US" sz="5500" b="1" dirty="0">
                <a:solidFill>
                  <a:srgbClr val="006699"/>
                </a:solidFill>
                <a:latin typeface="verdana" panose="020B0604030504040204" pitchFamily="34" charset="0"/>
              </a:rPr>
              <a:t>while</a:t>
            </a:r>
            <a:r>
              <a:rPr lang="en-US" sz="5500" dirty="0">
                <a:solidFill>
                  <a:srgbClr val="000000"/>
                </a:solidFill>
                <a:latin typeface="verdana" panose="020B0604030504040204" pitchFamily="34" charset="0"/>
              </a:rPr>
              <a:t> ((x = </a:t>
            </a:r>
            <a:r>
              <a:rPr lang="en-US" sz="5500" dirty="0" err="1">
                <a:solidFill>
                  <a:srgbClr val="000000"/>
                </a:solidFill>
                <a:latin typeface="verdana" panose="020B0604030504040204" pitchFamily="34" charset="0"/>
              </a:rPr>
              <a:t>buffer.read</a:t>
            </a:r>
            <a:r>
              <a:rPr lang="en-US" sz="5500" dirty="0">
                <a:solidFill>
                  <a:srgbClr val="000000"/>
                </a:solidFill>
                <a:latin typeface="verdana" panose="020B0604030504040204" pitchFamily="34" charset="0"/>
              </a:rPr>
              <a:t>(</a:t>
            </a:r>
            <a:r>
              <a:rPr lang="en-US" sz="5500" dirty="0" err="1">
                <a:solidFill>
                  <a:srgbClr val="000000"/>
                </a:solidFill>
                <a:latin typeface="verdana" panose="020B0604030504040204" pitchFamily="34" charset="0"/>
              </a:rPr>
              <a:t>ary</a:t>
            </a:r>
            <a:r>
              <a:rPr lang="en-US" sz="5500" dirty="0">
                <a:solidFill>
                  <a:srgbClr val="000000"/>
                </a:solidFill>
                <a:latin typeface="verdana" panose="020B0604030504040204" pitchFamily="34" charset="0"/>
              </a:rPr>
              <a:t>)) != -</a:t>
            </a:r>
            <a:r>
              <a:rPr lang="en-US" sz="5500" dirty="0">
                <a:solidFill>
                  <a:srgbClr val="C00000"/>
                </a:solidFill>
                <a:latin typeface="verdana" panose="020B0604030504040204" pitchFamily="34" charset="0"/>
              </a:rPr>
              <a:t>1</a:t>
            </a:r>
            <a:r>
              <a:rPr lang="en-US" sz="5500" dirty="0">
                <a:solidFill>
                  <a:srgbClr val="000000"/>
                </a:solidFill>
                <a:latin typeface="verdana" panose="020B0604030504040204" pitchFamily="34" charset="0"/>
              </a:rPr>
              <a:t>) {  </a:t>
            </a:r>
          </a:p>
          <a:p>
            <a:pPr marL="0" indent="0">
              <a:buNone/>
            </a:pP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writer.write</a:t>
            </a:r>
            <a:r>
              <a:rPr lang="en-US" sz="5500" dirty="0">
                <a:solidFill>
                  <a:srgbClr val="000000"/>
                </a:solidFill>
                <a:latin typeface="verdana" panose="020B0604030504040204" pitchFamily="34" charset="0"/>
              </a:rPr>
              <a:t>(</a:t>
            </a:r>
            <a:r>
              <a:rPr lang="en-US" sz="5500" dirty="0" err="1">
                <a:solidFill>
                  <a:srgbClr val="000000"/>
                </a:solidFill>
                <a:latin typeface="verdana" panose="020B0604030504040204" pitchFamily="34" charset="0"/>
              </a:rPr>
              <a:t>ary</a:t>
            </a:r>
            <a:r>
              <a:rPr lang="en-US" sz="5500" dirty="0">
                <a:solidFill>
                  <a:srgbClr val="000000"/>
                </a:solidFill>
                <a:latin typeface="verdana" panose="020B0604030504040204" pitchFamily="34" charset="0"/>
              </a:rPr>
              <a:t>, </a:t>
            </a:r>
            <a:r>
              <a:rPr lang="en-US" sz="5500" dirty="0">
                <a:solidFill>
                  <a:srgbClr val="C00000"/>
                </a:solidFill>
                <a:latin typeface="verdana" panose="020B0604030504040204" pitchFamily="34" charset="0"/>
              </a:rPr>
              <a:t>0</a:t>
            </a:r>
            <a:r>
              <a:rPr lang="en-US" sz="5500" dirty="0">
                <a:solidFill>
                  <a:srgbClr val="000000"/>
                </a:solidFill>
                <a:latin typeface="verdana" panose="020B0604030504040204" pitchFamily="34" charset="0"/>
              </a:rPr>
              <a:t>, x);  </a:t>
            </a:r>
          </a:p>
          <a:p>
            <a:pPr marL="0" indent="0">
              <a:buNone/>
            </a:pPr>
            <a:r>
              <a:rPr lang="en-US" sz="5500" dirty="0">
                <a:solidFill>
                  <a:srgbClr val="000000"/>
                </a:solidFill>
                <a:latin typeface="verdana" panose="020B0604030504040204" pitchFamily="34" charset="0"/>
              </a:rPr>
              <a:t>        }  </a:t>
            </a:r>
          </a:p>
          <a:p>
            <a:pPr marL="0" indent="0">
              <a:buNone/>
            </a:pP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System.out.println</a:t>
            </a:r>
            <a:r>
              <a:rPr lang="en-US" sz="5500" dirty="0">
                <a:solidFill>
                  <a:srgbClr val="000000"/>
                </a:solidFill>
                <a:latin typeface="verdana" panose="020B0604030504040204" pitchFamily="34" charset="0"/>
              </a:rPr>
              <a:t>(</a:t>
            </a:r>
            <a:r>
              <a:rPr lang="en-US" sz="5500" dirty="0" err="1">
                <a:solidFill>
                  <a:srgbClr val="000000"/>
                </a:solidFill>
                <a:latin typeface="verdana" panose="020B0604030504040204" pitchFamily="34" charset="0"/>
              </a:rPr>
              <a:t>writer.toString</a:t>
            </a:r>
            <a:r>
              <a:rPr lang="en-US" sz="5500" dirty="0">
                <a:solidFill>
                  <a:srgbClr val="000000"/>
                </a:solidFill>
                <a:latin typeface="verdana" panose="020B0604030504040204" pitchFamily="34" charset="0"/>
              </a:rPr>
              <a:t>());        </a:t>
            </a:r>
          </a:p>
          <a:p>
            <a:pPr marL="0" indent="0">
              <a:buNone/>
            </a:pP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writer.close</a:t>
            </a:r>
            <a:r>
              <a:rPr lang="en-US" sz="5500" dirty="0">
                <a:solidFill>
                  <a:srgbClr val="000000"/>
                </a:solidFill>
                <a:latin typeface="verdana" panose="020B0604030504040204" pitchFamily="34" charset="0"/>
              </a:rPr>
              <a:t>();  </a:t>
            </a:r>
          </a:p>
          <a:p>
            <a:pPr marL="0" indent="0">
              <a:buNone/>
            </a:pPr>
            <a:r>
              <a:rPr lang="en-US" sz="5500" dirty="0">
                <a:solidFill>
                  <a:srgbClr val="000000"/>
                </a:solidFill>
                <a:latin typeface="verdana" panose="020B0604030504040204" pitchFamily="34" charset="0"/>
              </a:rPr>
              <a:t>        </a:t>
            </a:r>
            <a:r>
              <a:rPr lang="en-US" sz="5500" dirty="0" err="1">
                <a:solidFill>
                  <a:srgbClr val="000000"/>
                </a:solidFill>
                <a:latin typeface="verdana" panose="020B0604030504040204" pitchFamily="34" charset="0"/>
              </a:rPr>
              <a:t>buffer.close</a:t>
            </a:r>
            <a:r>
              <a:rPr lang="en-US" sz="5500" dirty="0">
                <a:solidFill>
                  <a:srgbClr val="000000"/>
                </a:solidFill>
                <a:latin typeface="verdana" panose="020B0604030504040204" pitchFamily="34" charset="0"/>
              </a:rPr>
              <a:t>();  </a:t>
            </a:r>
          </a:p>
          <a:p>
            <a:pPr marL="0" indent="0">
              <a:buNone/>
            </a:pPr>
            <a:r>
              <a:rPr lang="en-US" sz="5500" dirty="0">
                <a:solidFill>
                  <a:srgbClr val="000000"/>
                </a:solidFill>
                <a:latin typeface="verdana" panose="020B0604030504040204" pitchFamily="34" charset="0"/>
              </a:rPr>
              <a:t>    }  </a:t>
            </a:r>
          </a:p>
          <a:p>
            <a:pPr marL="0" indent="0">
              <a:buNone/>
            </a:pPr>
            <a:r>
              <a:rPr lang="en-US" sz="5500"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33691851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70898"/>
          </a:xfrm>
        </p:spPr>
        <p:txBody>
          <a:bodyPr>
            <a:normAutofit fontScale="90000"/>
          </a:bodyPr>
          <a:lstStyle/>
          <a:p>
            <a:pPr algn="ctr"/>
            <a:r>
              <a:rPr lang="en-US" sz="3600" u="sng" dirty="0">
                <a:solidFill>
                  <a:srgbClr val="000000"/>
                </a:solidFill>
                <a:latin typeface="verdana" panose="020B0604030504040204" pitchFamily="34" charset="0"/>
              </a:rPr>
              <a:t>Scanner class</a:t>
            </a:r>
            <a:endParaRPr lang="en-US" sz="3600" u="sng" dirty="0"/>
          </a:p>
        </p:txBody>
      </p:sp>
      <p:sp>
        <p:nvSpPr>
          <p:cNvPr id="3" name="Content Placeholder 2"/>
          <p:cNvSpPr>
            <a:spLocks noGrp="1"/>
          </p:cNvSpPr>
          <p:nvPr>
            <p:ph idx="1"/>
          </p:nvPr>
        </p:nvSpPr>
        <p:spPr>
          <a:xfrm>
            <a:off x="838200" y="1107168"/>
            <a:ext cx="10931434" cy="5633266"/>
          </a:xfrm>
        </p:spPr>
        <p:txBody>
          <a:bodyPr>
            <a:normAutofit/>
          </a:bodyPr>
          <a:lstStyle/>
          <a:p>
            <a:r>
              <a:rPr lang="en-US" dirty="0">
                <a:solidFill>
                  <a:srgbClr val="000000"/>
                </a:solidFill>
                <a:latin typeface="Times New Roman" panose="02020603050405020304" pitchFamily="18" charset="0"/>
                <a:cs typeface="Times New Roman" panose="02020603050405020304" pitchFamily="18" charset="0"/>
              </a:rPr>
              <a:t>Scanner class in Java is found in the </a:t>
            </a:r>
            <a:r>
              <a:rPr lang="en-US" dirty="0" err="1">
                <a:solidFill>
                  <a:srgbClr val="000000"/>
                </a:solidFill>
                <a:latin typeface="Times New Roman" panose="02020603050405020304" pitchFamily="18" charset="0"/>
                <a:cs typeface="Times New Roman" panose="02020603050405020304" pitchFamily="18" charset="0"/>
              </a:rPr>
              <a:t>java.util</a:t>
            </a:r>
            <a:r>
              <a:rPr lang="en-US" dirty="0">
                <a:solidFill>
                  <a:srgbClr val="000000"/>
                </a:solidFill>
                <a:latin typeface="Times New Roman" panose="02020603050405020304" pitchFamily="18" charset="0"/>
                <a:cs typeface="Times New Roman" panose="02020603050405020304" pitchFamily="18" charset="0"/>
              </a:rPr>
              <a:t> package. Java provides various ways to read input from the keyboard, the </a:t>
            </a:r>
            <a:r>
              <a:rPr lang="en-US" dirty="0" err="1">
                <a:solidFill>
                  <a:srgbClr val="000000"/>
                </a:solidFill>
                <a:latin typeface="Times New Roman" panose="02020603050405020304" pitchFamily="18" charset="0"/>
                <a:cs typeface="Times New Roman" panose="02020603050405020304" pitchFamily="18" charset="0"/>
              </a:rPr>
              <a:t>java.util.Scanner</a:t>
            </a:r>
            <a:r>
              <a:rPr lang="en-US" dirty="0">
                <a:solidFill>
                  <a:srgbClr val="000000"/>
                </a:solidFill>
                <a:latin typeface="Times New Roman" panose="02020603050405020304" pitchFamily="18" charset="0"/>
                <a:cs typeface="Times New Roman" panose="02020603050405020304" pitchFamily="18" charset="0"/>
              </a:rPr>
              <a:t> class is one of them.</a:t>
            </a:r>
          </a:p>
          <a:p>
            <a:r>
              <a:rPr lang="en-US" dirty="0">
                <a:solidFill>
                  <a:srgbClr val="000000"/>
                </a:solidFill>
                <a:latin typeface="Times New Roman" panose="02020603050405020304" pitchFamily="18" charset="0"/>
                <a:cs typeface="Times New Roman" panose="02020603050405020304" pitchFamily="18" charset="0"/>
              </a:rPr>
              <a:t>The Java Scanner class breaks the input into tokens using a delimiter which is whitespace by default.</a:t>
            </a:r>
          </a:p>
          <a:p>
            <a:r>
              <a:rPr lang="en-US" dirty="0">
                <a:solidFill>
                  <a:srgbClr val="000000"/>
                </a:solidFill>
                <a:latin typeface="Times New Roman" panose="02020603050405020304" pitchFamily="18" charset="0"/>
                <a:cs typeface="Times New Roman" panose="02020603050405020304" pitchFamily="18" charset="0"/>
              </a:rPr>
              <a:t> It provides many methods to read and parse various primitive values.</a:t>
            </a:r>
          </a:p>
          <a:p>
            <a:r>
              <a:rPr lang="en-US" dirty="0">
                <a:solidFill>
                  <a:srgbClr val="000000"/>
                </a:solidFill>
                <a:latin typeface="Times New Roman" panose="02020603050405020304" pitchFamily="18" charset="0"/>
                <a:cs typeface="Times New Roman" panose="02020603050405020304" pitchFamily="18" charset="0"/>
              </a:rPr>
              <a:t>The Java Scanner class is widely used to parse text for strings and primitive types using a regular expression. </a:t>
            </a:r>
          </a:p>
          <a:p>
            <a:r>
              <a:rPr lang="en-US" dirty="0">
                <a:solidFill>
                  <a:srgbClr val="000000"/>
                </a:solidFill>
                <a:latin typeface="Times New Roman" panose="02020603050405020304" pitchFamily="18" charset="0"/>
                <a:cs typeface="Times New Roman" panose="02020603050405020304" pitchFamily="18" charset="0"/>
              </a:rPr>
              <a:t>By the help of Scanner in Java, we can get input from the user in primitive types such as </a:t>
            </a:r>
            <a:r>
              <a:rPr lang="en-US" dirty="0" err="1">
                <a:solidFill>
                  <a:srgbClr val="000000"/>
                </a:solidFill>
                <a:latin typeface="Times New Roman" panose="02020603050405020304" pitchFamily="18" charset="0"/>
                <a:cs typeface="Times New Roman" panose="02020603050405020304" pitchFamily="18" charset="0"/>
              </a:rPr>
              <a:t>int</a:t>
            </a:r>
            <a:r>
              <a:rPr lang="en-US" dirty="0">
                <a:solidFill>
                  <a:srgbClr val="000000"/>
                </a:solidFill>
                <a:latin typeface="Times New Roman" panose="02020603050405020304" pitchFamily="18" charset="0"/>
                <a:cs typeface="Times New Roman" panose="02020603050405020304" pitchFamily="18" charset="0"/>
              </a:rPr>
              <a:t>, long, double, byte, float, short, </a:t>
            </a:r>
            <a:r>
              <a:rPr lang="en-US" dirty="0" err="1">
                <a:solidFill>
                  <a:srgbClr val="000000"/>
                </a:solidFill>
                <a:latin typeface="Times New Roman" panose="02020603050405020304" pitchFamily="18" charset="0"/>
                <a:cs typeface="Times New Roman" panose="02020603050405020304" pitchFamily="18" charset="0"/>
              </a:rPr>
              <a:t>etc</a:t>
            </a:r>
            <a:endParaRPr lang="en-US" dirty="0">
              <a:solidFill>
                <a:srgbClr val="000000"/>
              </a:solidFill>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Java Scanner class extends Object class and implements Iterator and Closeable interfaces.</a:t>
            </a:r>
            <a:endParaRPr lang="en-US" dirty="0">
              <a:solidFill>
                <a:srgbClr val="000000"/>
              </a:solidFill>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2919622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8383" y="272911"/>
            <a:ext cx="10839994" cy="6454459"/>
          </a:xfrm>
        </p:spPr>
        <p:txBody>
          <a:bodyPr/>
          <a:lstStyle/>
          <a:p>
            <a:r>
              <a:rPr lang="en-US" sz="2000" dirty="0">
                <a:solidFill>
                  <a:srgbClr val="000000"/>
                </a:solidFill>
                <a:latin typeface="verdana" panose="020B0604030504040204" pitchFamily="34" charset="0"/>
              </a:rPr>
              <a:t>To get the instance of Java Scanner which reads input from the user, we need to pass the input stream (System.in) in the constructor of Scanner class.</a:t>
            </a:r>
          </a:p>
          <a:p>
            <a:r>
              <a:rPr lang="en-US" sz="2000" dirty="0">
                <a:solidFill>
                  <a:srgbClr val="000000"/>
                </a:solidFill>
                <a:latin typeface="verdana" panose="020B0604030504040204" pitchFamily="34" charset="0"/>
              </a:rPr>
              <a:t>Scanner in = </a:t>
            </a:r>
            <a:r>
              <a:rPr lang="en-US" sz="2000" b="1" dirty="0">
                <a:solidFill>
                  <a:srgbClr val="006699"/>
                </a:solidFill>
                <a:latin typeface="verdana" panose="020B0604030504040204" pitchFamily="34" charset="0"/>
              </a:rPr>
              <a:t>new</a:t>
            </a:r>
            <a:r>
              <a:rPr lang="en-US" sz="2000" dirty="0">
                <a:solidFill>
                  <a:srgbClr val="000000"/>
                </a:solidFill>
                <a:latin typeface="verdana" panose="020B0604030504040204" pitchFamily="34" charset="0"/>
              </a:rPr>
              <a:t> Scanner(System.in);  </a:t>
            </a:r>
          </a:p>
          <a:p>
            <a:endParaRPr lang="en-US" dirty="0">
              <a:solidFill>
                <a:srgbClr val="000000"/>
              </a:solidFill>
              <a:latin typeface="verdana" panose="020B0604030504040204" pitchFamily="34" charset="0"/>
            </a:endParaRP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998616231"/>
              </p:ext>
            </p:extLst>
          </p:nvPr>
        </p:nvGraphicFramePr>
        <p:xfrm>
          <a:off x="851263" y="1422488"/>
          <a:ext cx="8619307" cy="5304883"/>
        </p:xfrm>
        <a:graphic>
          <a:graphicData uri="http://schemas.openxmlformats.org/drawingml/2006/table">
            <a:tbl>
              <a:tblPr/>
              <a:tblGrid>
                <a:gridCol w="358477">
                  <a:extLst>
                    <a:ext uri="{9D8B030D-6E8A-4147-A177-3AD203B41FA5}">
                      <a16:colId xmlns:a16="http://schemas.microsoft.com/office/drawing/2014/main" val="1866788526"/>
                    </a:ext>
                  </a:extLst>
                </a:gridCol>
                <a:gridCol w="4094916">
                  <a:extLst>
                    <a:ext uri="{9D8B030D-6E8A-4147-A177-3AD203B41FA5}">
                      <a16:colId xmlns:a16="http://schemas.microsoft.com/office/drawing/2014/main" val="1283506447"/>
                    </a:ext>
                  </a:extLst>
                </a:gridCol>
                <a:gridCol w="4165914">
                  <a:extLst>
                    <a:ext uri="{9D8B030D-6E8A-4147-A177-3AD203B41FA5}">
                      <a16:colId xmlns:a16="http://schemas.microsoft.com/office/drawing/2014/main" val="3222291086"/>
                    </a:ext>
                  </a:extLst>
                </a:gridCol>
              </a:tblGrid>
              <a:tr h="352203">
                <a:tc>
                  <a:txBody>
                    <a:bodyPr/>
                    <a:lstStyle/>
                    <a:p>
                      <a:pPr algn="l" fontAlgn="t"/>
                      <a:r>
                        <a:rPr lang="en-US" sz="1100">
                          <a:solidFill>
                            <a:srgbClr val="000000"/>
                          </a:solidFill>
                          <a:effectLst/>
                          <a:latin typeface="times new roman" panose="02020603050405020304" pitchFamily="18" charset="0"/>
                        </a:rPr>
                        <a:t>N</a:t>
                      </a:r>
                    </a:p>
                  </a:txBody>
                  <a:tcPr marL="36710" marR="36710" marT="36710" marB="36710">
                    <a:lnL w="9525" cap="flat" cmpd="sng" algn="ctr">
                      <a:solidFill>
                        <a:srgbClr val="40D288"/>
                      </a:solidFill>
                      <a:prstDash val="solid"/>
                      <a:round/>
                      <a:headEnd type="none" w="med" len="med"/>
                      <a:tailEnd type="none" w="med" len="med"/>
                    </a:lnL>
                    <a:lnR w="9525" cap="flat" cmpd="sng" algn="ctr">
                      <a:solidFill>
                        <a:srgbClr val="40D288"/>
                      </a:solidFill>
                      <a:prstDash val="solid"/>
                      <a:round/>
                      <a:headEnd type="none" w="med" len="med"/>
                      <a:tailEnd type="none" w="med" len="med"/>
                    </a:lnR>
                    <a:lnT w="9525" cap="flat" cmpd="sng" algn="ctr">
                      <a:solidFill>
                        <a:srgbClr val="40D288"/>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100">
                          <a:solidFill>
                            <a:srgbClr val="000000"/>
                          </a:solidFill>
                          <a:effectLst/>
                          <a:latin typeface="times new roman" panose="02020603050405020304" pitchFamily="18" charset="0"/>
                        </a:rPr>
                        <a:t>Constructor</a:t>
                      </a:r>
                    </a:p>
                  </a:txBody>
                  <a:tcPr marL="36710" marR="36710" marT="36710" marB="36710">
                    <a:lnL w="9525" cap="flat" cmpd="sng" algn="ctr">
                      <a:solidFill>
                        <a:srgbClr val="40D288"/>
                      </a:solidFill>
                      <a:prstDash val="solid"/>
                      <a:round/>
                      <a:headEnd type="none" w="med" len="med"/>
                      <a:tailEnd type="none" w="med" len="med"/>
                    </a:lnL>
                    <a:lnR w="9525" cap="flat" cmpd="sng" algn="ctr">
                      <a:solidFill>
                        <a:srgbClr val="40D288"/>
                      </a:solidFill>
                      <a:prstDash val="solid"/>
                      <a:round/>
                      <a:headEnd type="none" w="med" len="med"/>
                      <a:tailEnd type="none" w="med" len="med"/>
                    </a:lnR>
                    <a:lnT w="9525" cap="flat" cmpd="sng" algn="ctr">
                      <a:solidFill>
                        <a:srgbClr val="40D288"/>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100">
                          <a:solidFill>
                            <a:srgbClr val="000000"/>
                          </a:solidFill>
                          <a:effectLst/>
                          <a:latin typeface="times new roman" panose="02020603050405020304" pitchFamily="18" charset="0"/>
                        </a:rPr>
                        <a:t>Description</a:t>
                      </a:r>
                    </a:p>
                  </a:txBody>
                  <a:tcPr marL="36710" marR="36710" marT="36710" marB="36710">
                    <a:lnL w="9525" cap="flat" cmpd="sng" algn="ctr">
                      <a:solidFill>
                        <a:srgbClr val="40D288"/>
                      </a:solidFill>
                      <a:prstDash val="solid"/>
                      <a:round/>
                      <a:headEnd type="none" w="med" len="med"/>
                      <a:tailEnd type="none" w="med" len="med"/>
                    </a:lnL>
                    <a:lnR w="9525" cap="flat" cmpd="sng" algn="ctr">
                      <a:solidFill>
                        <a:srgbClr val="40D288"/>
                      </a:solidFill>
                      <a:prstDash val="solid"/>
                      <a:round/>
                      <a:headEnd type="none" w="med" len="med"/>
                      <a:tailEnd type="none" w="med" len="med"/>
                    </a:lnR>
                    <a:lnT w="9525" cap="flat" cmpd="sng" algn="ctr">
                      <a:solidFill>
                        <a:srgbClr val="40D288"/>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981305829"/>
                  </a:ext>
                </a:extLst>
              </a:tr>
              <a:tr h="495268">
                <a:tc>
                  <a:txBody>
                    <a:bodyPr/>
                    <a:lstStyle/>
                    <a:p>
                      <a:pPr algn="l" fontAlgn="t"/>
                      <a:r>
                        <a:rPr lang="en-US" sz="1100">
                          <a:solidFill>
                            <a:srgbClr val="000000"/>
                          </a:solidFill>
                          <a:effectLst/>
                          <a:latin typeface="verdana" panose="020B0604030504040204" pitchFamily="34" charset="0"/>
                        </a:rPr>
                        <a:t>1)</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dirty="0">
                          <a:solidFill>
                            <a:srgbClr val="000000"/>
                          </a:solidFill>
                          <a:effectLst/>
                          <a:latin typeface="verdana" panose="020B0604030504040204" pitchFamily="34" charset="0"/>
                        </a:rPr>
                        <a:t>Scanner(File source)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a:solidFill>
                            <a:srgbClr val="000000"/>
                          </a:solidFill>
                          <a:effectLst/>
                          <a:latin typeface="verdana" panose="020B0604030504040204" pitchFamily="34" charset="0"/>
                        </a:rPr>
                        <a:t>It constructs a new Scanner that produces values scanned from the specified file.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162317337"/>
                  </a:ext>
                </a:extLst>
              </a:tr>
              <a:tr h="495268">
                <a:tc>
                  <a:txBody>
                    <a:bodyPr/>
                    <a:lstStyle/>
                    <a:p>
                      <a:pPr algn="l" fontAlgn="t"/>
                      <a:r>
                        <a:rPr lang="en-US" sz="1100">
                          <a:solidFill>
                            <a:srgbClr val="000000"/>
                          </a:solidFill>
                          <a:effectLst/>
                          <a:latin typeface="verdana" panose="020B0604030504040204" pitchFamily="34" charset="0"/>
                        </a:rPr>
                        <a:t>2)</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a:solidFill>
                            <a:srgbClr val="000000"/>
                          </a:solidFill>
                          <a:effectLst/>
                          <a:latin typeface="verdana" panose="020B0604030504040204" pitchFamily="34" charset="0"/>
                        </a:rPr>
                        <a:t>Scanner(File source, String charsetName)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a:solidFill>
                            <a:srgbClr val="000000"/>
                          </a:solidFill>
                          <a:effectLst/>
                          <a:latin typeface="verdana" panose="020B0604030504040204" pitchFamily="34" charset="0"/>
                        </a:rPr>
                        <a:t>It constructs a new Scanner that produces values scanned from the specified file.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10097119"/>
                  </a:ext>
                </a:extLst>
              </a:tr>
              <a:tr h="495268">
                <a:tc>
                  <a:txBody>
                    <a:bodyPr/>
                    <a:lstStyle/>
                    <a:p>
                      <a:pPr algn="l" fontAlgn="t"/>
                      <a:r>
                        <a:rPr lang="en-US" sz="1100">
                          <a:solidFill>
                            <a:srgbClr val="000000"/>
                          </a:solidFill>
                          <a:effectLst/>
                          <a:latin typeface="verdana" panose="020B0604030504040204" pitchFamily="34" charset="0"/>
                        </a:rPr>
                        <a:t>3)</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a:solidFill>
                            <a:srgbClr val="000000"/>
                          </a:solidFill>
                          <a:effectLst/>
                          <a:latin typeface="verdana" panose="020B0604030504040204" pitchFamily="34" charset="0"/>
                        </a:rPr>
                        <a:t>Scanner(InputStream source)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a:solidFill>
                            <a:srgbClr val="000000"/>
                          </a:solidFill>
                          <a:effectLst/>
                          <a:latin typeface="verdana" panose="020B0604030504040204" pitchFamily="34" charset="0"/>
                        </a:rPr>
                        <a:t>It constructs a new Scanner that produces values scanned from the specified input stream.</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738732984"/>
                  </a:ext>
                </a:extLst>
              </a:tr>
              <a:tr h="495268">
                <a:tc>
                  <a:txBody>
                    <a:bodyPr/>
                    <a:lstStyle/>
                    <a:p>
                      <a:pPr algn="l" fontAlgn="t"/>
                      <a:r>
                        <a:rPr lang="en-US" sz="1100">
                          <a:solidFill>
                            <a:srgbClr val="000000"/>
                          </a:solidFill>
                          <a:effectLst/>
                          <a:latin typeface="verdana" panose="020B0604030504040204" pitchFamily="34" charset="0"/>
                        </a:rPr>
                        <a:t>4)</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a:solidFill>
                            <a:srgbClr val="000000"/>
                          </a:solidFill>
                          <a:effectLst/>
                          <a:latin typeface="verdana" panose="020B0604030504040204" pitchFamily="34" charset="0"/>
                        </a:rPr>
                        <a:t>Scanner(InputStream source, String charsetName)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a:solidFill>
                            <a:srgbClr val="000000"/>
                          </a:solidFill>
                          <a:effectLst/>
                          <a:latin typeface="verdana" panose="020B0604030504040204" pitchFamily="34" charset="0"/>
                        </a:rPr>
                        <a:t>It constructs a new Scanner that produces values scanned from the specified input stream.</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554877781"/>
                  </a:ext>
                </a:extLst>
              </a:tr>
              <a:tr h="495268">
                <a:tc>
                  <a:txBody>
                    <a:bodyPr/>
                    <a:lstStyle/>
                    <a:p>
                      <a:pPr algn="l" fontAlgn="t"/>
                      <a:r>
                        <a:rPr lang="en-US" sz="1100">
                          <a:solidFill>
                            <a:srgbClr val="000000"/>
                          </a:solidFill>
                          <a:effectLst/>
                          <a:latin typeface="verdana" panose="020B0604030504040204" pitchFamily="34" charset="0"/>
                        </a:rPr>
                        <a:t>5)</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a:solidFill>
                            <a:srgbClr val="000000"/>
                          </a:solidFill>
                          <a:effectLst/>
                          <a:latin typeface="verdana" panose="020B0604030504040204" pitchFamily="34" charset="0"/>
                        </a:rPr>
                        <a:t>Scanner(Readable source)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a:solidFill>
                            <a:srgbClr val="000000"/>
                          </a:solidFill>
                          <a:effectLst/>
                          <a:latin typeface="verdana" panose="020B0604030504040204" pitchFamily="34" charset="0"/>
                        </a:rPr>
                        <a:t>It constructs a new Scanner that produces values scanned from the specified source.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229540627"/>
                  </a:ext>
                </a:extLst>
              </a:tr>
              <a:tr h="495268">
                <a:tc>
                  <a:txBody>
                    <a:bodyPr/>
                    <a:lstStyle/>
                    <a:p>
                      <a:pPr algn="l" fontAlgn="t"/>
                      <a:r>
                        <a:rPr lang="en-US" sz="1100">
                          <a:solidFill>
                            <a:srgbClr val="000000"/>
                          </a:solidFill>
                          <a:effectLst/>
                          <a:latin typeface="verdana" panose="020B0604030504040204" pitchFamily="34" charset="0"/>
                        </a:rPr>
                        <a:t>6)</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a:solidFill>
                            <a:srgbClr val="000000"/>
                          </a:solidFill>
                          <a:effectLst/>
                          <a:latin typeface="verdana" panose="020B0604030504040204" pitchFamily="34" charset="0"/>
                        </a:rPr>
                        <a:t>Scanner(String source)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a:solidFill>
                            <a:srgbClr val="000000"/>
                          </a:solidFill>
                          <a:effectLst/>
                          <a:latin typeface="verdana" panose="020B0604030504040204" pitchFamily="34" charset="0"/>
                        </a:rPr>
                        <a:t>It constructs a new Scanner that produces values scanned from the specified string.</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223537869"/>
                  </a:ext>
                </a:extLst>
              </a:tr>
              <a:tr h="495268">
                <a:tc>
                  <a:txBody>
                    <a:bodyPr/>
                    <a:lstStyle/>
                    <a:p>
                      <a:pPr algn="l" fontAlgn="t"/>
                      <a:r>
                        <a:rPr lang="en-US" sz="1100">
                          <a:solidFill>
                            <a:srgbClr val="000000"/>
                          </a:solidFill>
                          <a:effectLst/>
                          <a:latin typeface="verdana" panose="020B0604030504040204" pitchFamily="34" charset="0"/>
                        </a:rPr>
                        <a:t>7)</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a:solidFill>
                            <a:srgbClr val="000000"/>
                          </a:solidFill>
                          <a:effectLst/>
                          <a:latin typeface="verdana" panose="020B0604030504040204" pitchFamily="34" charset="0"/>
                        </a:rPr>
                        <a:t>Scanner(ReadableByteChannel source)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a:solidFill>
                            <a:srgbClr val="000000"/>
                          </a:solidFill>
                          <a:effectLst/>
                          <a:latin typeface="verdana" panose="020B0604030504040204" pitchFamily="34" charset="0"/>
                        </a:rPr>
                        <a:t>It constructs a new Scanner that produces values scanned from the specified channel.</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88466181"/>
                  </a:ext>
                </a:extLst>
              </a:tr>
              <a:tr h="495268">
                <a:tc>
                  <a:txBody>
                    <a:bodyPr/>
                    <a:lstStyle/>
                    <a:p>
                      <a:pPr algn="l" fontAlgn="t"/>
                      <a:r>
                        <a:rPr lang="en-US" sz="1100">
                          <a:solidFill>
                            <a:srgbClr val="000000"/>
                          </a:solidFill>
                          <a:effectLst/>
                          <a:latin typeface="verdana" panose="020B0604030504040204" pitchFamily="34" charset="0"/>
                        </a:rPr>
                        <a:t>8)</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a:solidFill>
                            <a:srgbClr val="000000"/>
                          </a:solidFill>
                          <a:effectLst/>
                          <a:latin typeface="verdana" panose="020B0604030504040204" pitchFamily="34" charset="0"/>
                        </a:rPr>
                        <a:t>Scanner(ReadableByteChannel source, String charsetName)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a:solidFill>
                            <a:srgbClr val="000000"/>
                          </a:solidFill>
                          <a:effectLst/>
                          <a:latin typeface="verdana" panose="020B0604030504040204" pitchFamily="34" charset="0"/>
                        </a:rPr>
                        <a:t>It constructs a new Scanner that produces values scanned from the specified channel.</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969690507"/>
                  </a:ext>
                </a:extLst>
              </a:tr>
              <a:tr h="495268">
                <a:tc>
                  <a:txBody>
                    <a:bodyPr/>
                    <a:lstStyle/>
                    <a:p>
                      <a:pPr algn="l" fontAlgn="t"/>
                      <a:r>
                        <a:rPr lang="en-US" sz="1100">
                          <a:solidFill>
                            <a:srgbClr val="000000"/>
                          </a:solidFill>
                          <a:effectLst/>
                          <a:latin typeface="verdana" panose="020B0604030504040204" pitchFamily="34" charset="0"/>
                        </a:rPr>
                        <a:t>9)</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a:solidFill>
                            <a:srgbClr val="000000"/>
                          </a:solidFill>
                          <a:effectLst/>
                          <a:latin typeface="verdana" panose="020B0604030504040204" pitchFamily="34" charset="0"/>
                        </a:rPr>
                        <a:t>Scanner(Path source)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100">
                          <a:solidFill>
                            <a:srgbClr val="000000"/>
                          </a:solidFill>
                          <a:effectLst/>
                          <a:latin typeface="verdana" panose="020B0604030504040204" pitchFamily="34" charset="0"/>
                        </a:rPr>
                        <a:t>It constructs a new Scanner that produces values scanned from the specified file.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73515119"/>
                  </a:ext>
                </a:extLst>
              </a:tr>
              <a:tr h="495268">
                <a:tc>
                  <a:txBody>
                    <a:bodyPr/>
                    <a:lstStyle/>
                    <a:p>
                      <a:pPr algn="l" fontAlgn="t"/>
                      <a:r>
                        <a:rPr lang="en-US" sz="1100">
                          <a:solidFill>
                            <a:srgbClr val="000000"/>
                          </a:solidFill>
                          <a:effectLst/>
                          <a:latin typeface="verdana" panose="020B0604030504040204" pitchFamily="34" charset="0"/>
                        </a:rPr>
                        <a:t>10)</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a:solidFill>
                            <a:srgbClr val="000000"/>
                          </a:solidFill>
                          <a:effectLst/>
                          <a:latin typeface="verdana" panose="020B0604030504040204" pitchFamily="34" charset="0"/>
                        </a:rPr>
                        <a:t>Scanner(Path source, String charsetName)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100" dirty="0">
                          <a:solidFill>
                            <a:srgbClr val="000000"/>
                          </a:solidFill>
                          <a:effectLst/>
                          <a:latin typeface="verdana" panose="020B0604030504040204" pitchFamily="34" charset="0"/>
                        </a:rPr>
                        <a:t>It constructs a new Scanner that produces values scanned from the specified file.</a:t>
                      </a:r>
                    </a:p>
                  </a:txBody>
                  <a:tcPr marL="24473" marR="24473" marT="24473" marB="24473">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921904992"/>
                  </a:ext>
                </a:extLst>
              </a:tr>
            </a:tbl>
          </a:graphicData>
        </a:graphic>
      </p:graphicFrame>
    </p:spTree>
    <p:extLst>
      <p:ext uri="{BB962C8B-B14F-4D97-AF65-F5344CB8AC3E}">
        <p14:creationId xmlns:p14="http://schemas.microsoft.com/office/powerpoint/2010/main" val="17377335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pPr marL="0" indent="0">
              <a:buNone/>
            </a:pPr>
            <a:r>
              <a:rPr lang="en-US" sz="2600" b="1" dirty="0">
                <a:solidFill>
                  <a:srgbClr val="006699"/>
                </a:solidFill>
                <a:latin typeface="verdana" panose="020B0604030504040204" pitchFamily="34" charset="0"/>
              </a:rPr>
              <a:t>import</a:t>
            </a: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java.util</a:t>
            </a:r>
            <a:r>
              <a:rPr lang="en-US" sz="2600" dirty="0">
                <a:solidFill>
                  <a:srgbClr val="000000"/>
                </a:solidFill>
                <a:latin typeface="verdana" panose="020B0604030504040204" pitchFamily="34" charset="0"/>
              </a:rPr>
              <a:t>.*;  </a:t>
            </a:r>
          </a:p>
          <a:p>
            <a:pPr marL="0" indent="0">
              <a:buNone/>
            </a:pPr>
            <a:r>
              <a:rPr lang="en-US" sz="2600" b="1" dirty="0">
                <a:solidFill>
                  <a:srgbClr val="006699"/>
                </a:solidFill>
                <a:latin typeface="verdana" panose="020B0604030504040204" pitchFamily="34" charset="0"/>
              </a:rPr>
              <a:t>public</a:t>
            </a: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class</a:t>
            </a: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ScannerExample</a:t>
            </a:r>
            <a:r>
              <a:rPr lang="en-US" sz="2600" dirty="0">
                <a:solidFill>
                  <a:srgbClr val="000000"/>
                </a:solidFill>
                <a:latin typeface="verdana" panose="020B0604030504040204" pitchFamily="34" charset="0"/>
              </a:rPr>
              <a:t> {  </a:t>
            </a:r>
          </a:p>
          <a:p>
            <a:pPr marL="0" indent="0">
              <a:buNone/>
            </a:pPr>
            <a:r>
              <a:rPr lang="en-US" sz="2600" b="1" dirty="0">
                <a:solidFill>
                  <a:srgbClr val="006699"/>
                </a:solidFill>
                <a:latin typeface="verdana" panose="020B0604030504040204" pitchFamily="34" charset="0"/>
              </a:rPr>
              <a:t>public</a:t>
            </a: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static</a:t>
            </a:r>
            <a:r>
              <a:rPr lang="en-US" sz="2600" dirty="0">
                <a:solidFill>
                  <a:srgbClr val="000000"/>
                </a:solidFill>
                <a:latin typeface="verdana" panose="020B0604030504040204" pitchFamily="34" charset="0"/>
              </a:rPr>
              <a:t> </a:t>
            </a:r>
            <a:r>
              <a:rPr lang="en-US" sz="2600" b="1" dirty="0">
                <a:solidFill>
                  <a:srgbClr val="006699"/>
                </a:solidFill>
                <a:latin typeface="verdana" panose="020B0604030504040204" pitchFamily="34" charset="0"/>
              </a:rPr>
              <a:t>void</a:t>
            </a:r>
            <a:r>
              <a:rPr lang="en-US" sz="2600" dirty="0">
                <a:solidFill>
                  <a:srgbClr val="000000"/>
                </a:solidFill>
                <a:latin typeface="verdana" panose="020B0604030504040204" pitchFamily="34" charset="0"/>
              </a:rPr>
              <a:t> main(String </a:t>
            </a:r>
            <a:r>
              <a:rPr lang="en-US" sz="2600" dirty="0" err="1">
                <a:solidFill>
                  <a:srgbClr val="000000"/>
                </a:solidFill>
                <a:latin typeface="verdana" panose="020B0604030504040204" pitchFamily="34" charset="0"/>
              </a:rPr>
              <a:t>args</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Scanner in = </a:t>
            </a:r>
            <a:r>
              <a:rPr lang="en-US" sz="2600" b="1" dirty="0">
                <a:solidFill>
                  <a:srgbClr val="006699"/>
                </a:solidFill>
                <a:latin typeface="verdana" panose="020B0604030504040204" pitchFamily="34" charset="0"/>
              </a:rPr>
              <a:t>new</a:t>
            </a:r>
            <a:r>
              <a:rPr lang="en-US" sz="2600" dirty="0">
                <a:solidFill>
                  <a:srgbClr val="000000"/>
                </a:solidFill>
                <a:latin typeface="verdana" panose="020B0604030504040204" pitchFamily="34" charset="0"/>
              </a:rPr>
              <a:t> Scanner(System.in);  </a:t>
            </a:r>
          </a:p>
          <a:p>
            <a:pPr marL="0" indent="0">
              <a:buNone/>
            </a:pP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System.out.print</a:t>
            </a:r>
            <a:r>
              <a:rPr lang="en-US" sz="2600" dirty="0">
                <a:solidFill>
                  <a:srgbClr val="000000"/>
                </a:solidFill>
                <a:latin typeface="verdana" panose="020B0604030504040204" pitchFamily="34" charset="0"/>
              </a:rPr>
              <a:t>(</a:t>
            </a:r>
            <a:r>
              <a:rPr lang="en-US" sz="2600" dirty="0">
                <a:solidFill>
                  <a:srgbClr val="0000FF"/>
                </a:solidFill>
                <a:latin typeface="verdana" panose="020B0604030504040204" pitchFamily="34" charset="0"/>
              </a:rPr>
              <a:t>"Enter your name: "</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String name = </a:t>
            </a:r>
            <a:r>
              <a:rPr lang="en-US" sz="2600" dirty="0" err="1">
                <a:solidFill>
                  <a:srgbClr val="000000"/>
                </a:solidFill>
                <a:latin typeface="verdana" panose="020B0604030504040204" pitchFamily="34" charset="0"/>
              </a:rPr>
              <a:t>in.nextLine</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System.out.println</a:t>
            </a:r>
            <a:r>
              <a:rPr lang="en-US" sz="2600" dirty="0">
                <a:solidFill>
                  <a:srgbClr val="000000"/>
                </a:solidFill>
                <a:latin typeface="verdana" panose="020B0604030504040204" pitchFamily="34" charset="0"/>
              </a:rPr>
              <a:t>(</a:t>
            </a:r>
            <a:r>
              <a:rPr lang="en-US" sz="2600" dirty="0">
                <a:solidFill>
                  <a:srgbClr val="0000FF"/>
                </a:solidFill>
                <a:latin typeface="verdana" panose="020B0604030504040204" pitchFamily="34" charset="0"/>
              </a:rPr>
              <a:t>"Name is: "</a:t>
            </a:r>
            <a:r>
              <a:rPr lang="en-US" sz="2600" dirty="0">
                <a:solidFill>
                  <a:srgbClr val="000000"/>
                </a:solidFill>
                <a:latin typeface="verdana" panose="020B0604030504040204" pitchFamily="34" charset="0"/>
              </a:rPr>
              <a:t> + name);             </a:t>
            </a:r>
          </a:p>
          <a:p>
            <a:pPr marL="0" indent="0">
              <a:buNone/>
            </a:pPr>
            <a:r>
              <a:rPr lang="en-US" sz="2600" dirty="0">
                <a:solidFill>
                  <a:srgbClr val="000000"/>
                </a:solidFill>
                <a:latin typeface="verdana" panose="020B0604030504040204" pitchFamily="34" charset="0"/>
              </a:rPr>
              <a:t>          </a:t>
            </a:r>
            <a:r>
              <a:rPr lang="en-US" sz="2600" dirty="0" err="1">
                <a:solidFill>
                  <a:srgbClr val="000000"/>
                </a:solidFill>
                <a:latin typeface="verdana" panose="020B0604030504040204" pitchFamily="34" charset="0"/>
              </a:rPr>
              <a:t>in.close</a:t>
            </a:r>
            <a:r>
              <a:rPr lang="en-US" sz="2600" dirty="0">
                <a:solidFill>
                  <a:srgbClr val="000000"/>
                </a:solidFill>
                <a:latin typeface="verdana" panose="020B0604030504040204" pitchFamily="34" charset="0"/>
              </a:rPr>
              <a:t>();             </a:t>
            </a:r>
          </a:p>
          <a:p>
            <a:pPr marL="0" indent="0">
              <a:buNone/>
            </a:pPr>
            <a:r>
              <a:rPr lang="en-US" sz="2600" dirty="0">
                <a:solidFill>
                  <a:srgbClr val="000000"/>
                </a:solidFill>
                <a:latin typeface="verdana" panose="020B0604030504040204" pitchFamily="34" charset="0"/>
              </a:rPr>
              <a:t>          }  </a:t>
            </a:r>
          </a:p>
          <a:p>
            <a:pPr marL="0" indent="0">
              <a:buNone/>
            </a:pPr>
            <a:r>
              <a:rPr lang="en-US" sz="2600"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2438683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6523"/>
            <a:ext cx="9144000" cy="484368"/>
          </a:xfrm>
        </p:spPr>
        <p:txBody>
          <a:bodyPr>
            <a:normAutofit/>
          </a:bodyPr>
          <a:lstStyle/>
          <a:p>
            <a:endParaRPr lang="en-US" dirty="0"/>
          </a:p>
        </p:txBody>
      </p:sp>
      <p:sp>
        <p:nvSpPr>
          <p:cNvPr id="3" name="Subtitle 2"/>
          <p:cNvSpPr>
            <a:spLocks noGrp="1"/>
          </p:cNvSpPr>
          <p:nvPr>
            <p:ph type="subTitle" idx="1"/>
          </p:nvPr>
        </p:nvSpPr>
        <p:spPr>
          <a:xfrm>
            <a:off x="687978" y="600891"/>
            <a:ext cx="10807336" cy="5773783"/>
          </a:xfrm>
        </p:spPr>
        <p:txBody>
          <a:bodyPr>
            <a:normAutofit fontScale="85000" lnSpcReduction="20000"/>
          </a:bodyPr>
          <a:lstStyle/>
          <a:p>
            <a:pPr algn="l"/>
            <a:r>
              <a:rPr lang="en-US" b="1" u="sng" dirty="0"/>
              <a:t>2. By new keyword</a:t>
            </a:r>
          </a:p>
          <a:p>
            <a:pPr algn="l"/>
            <a:r>
              <a:rPr lang="en-US" dirty="0"/>
              <a:t>String s=</a:t>
            </a:r>
            <a:r>
              <a:rPr lang="en-US" b="1" dirty="0"/>
              <a:t>new</a:t>
            </a:r>
            <a:r>
              <a:rPr lang="en-US" dirty="0"/>
              <a:t> String("Welcome");//creates two objects and one reference variable  </a:t>
            </a:r>
          </a:p>
          <a:p>
            <a:pPr algn="l"/>
            <a:r>
              <a:rPr lang="en-US" dirty="0"/>
              <a:t>In such case, JVM will create a new string object in normal (non-pool) heap memory, and the literal "Welcome" will be placed in the string constant pool. The variable s will refer to the object in a heap (non-pool).</a:t>
            </a:r>
          </a:p>
          <a:p>
            <a:pPr algn="l"/>
            <a:endParaRPr lang="en-US" dirty="0"/>
          </a:p>
          <a:p>
            <a:pPr algn="l"/>
            <a:r>
              <a:rPr lang="en-US" b="1" i="0" dirty="0">
                <a:solidFill>
                  <a:srgbClr val="006699"/>
                </a:solidFill>
                <a:effectLst/>
                <a:latin typeface="verdana" panose="020B0604030504040204" pitchFamily="34" charset="0"/>
              </a:rPr>
              <a:t>public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class</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StringExample</a:t>
            </a:r>
            <a:r>
              <a:rPr lang="en-US" b="0" i="0" dirty="0">
                <a:solidFill>
                  <a:srgbClr val="000000"/>
                </a:solidFill>
                <a:effectLst/>
                <a:latin typeface="verdana" panose="020B0604030504040204" pitchFamily="34" charset="0"/>
              </a:rPr>
              <a:t>{  </a:t>
            </a:r>
          </a:p>
          <a:p>
            <a:pPr algn="l"/>
            <a:r>
              <a:rPr lang="en-US" b="1" i="0" dirty="0">
                <a:solidFill>
                  <a:srgbClr val="006699"/>
                </a:solidFill>
                <a:effectLst/>
                <a:latin typeface="verdana" panose="020B0604030504040204" pitchFamily="34" charset="0"/>
              </a:rPr>
              <a:t>public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static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void</a:t>
            </a:r>
            <a:r>
              <a:rPr lang="en-US" b="0" i="0" dirty="0">
                <a:solidFill>
                  <a:srgbClr val="000000"/>
                </a:solidFill>
                <a:effectLst/>
                <a:latin typeface="verdana" panose="020B0604030504040204" pitchFamily="34" charset="0"/>
              </a:rPr>
              <a:t> main(String </a:t>
            </a:r>
            <a:r>
              <a:rPr lang="en-US" b="0" i="0" dirty="0" err="1">
                <a:solidFill>
                  <a:srgbClr val="000000"/>
                </a:solidFill>
                <a:effectLst/>
                <a:latin typeface="verdana" panose="020B0604030504040204" pitchFamily="34" charset="0"/>
              </a:rPr>
              <a:t>args</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String s1=</a:t>
            </a:r>
            <a:r>
              <a:rPr lang="en-US" b="0" i="0" dirty="0">
                <a:solidFill>
                  <a:srgbClr val="0000FF"/>
                </a:solidFill>
                <a:effectLst/>
                <a:latin typeface="verdana" panose="020B0604030504040204" pitchFamily="34" charset="0"/>
              </a:rPr>
              <a:t>"java"</a:t>
            </a:r>
            <a:r>
              <a:rPr lang="en-US" b="0" i="0" dirty="0">
                <a:solidFill>
                  <a:srgbClr val="000000"/>
                </a:solidFill>
                <a:effectLst/>
                <a:latin typeface="verdana" panose="020B0604030504040204" pitchFamily="34" charset="0"/>
              </a:rPr>
              <a:t>;</a:t>
            </a:r>
            <a:r>
              <a:rPr lang="en-US" b="0" i="0" dirty="0">
                <a:solidFill>
                  <a:srgbClr val="008200"/>
                </a:solidFill>
                <a:effectLst/>
                <a:latin typeface="verdana" panose="020B0604030504040204" pitchFamily="34" charset="0"/>
              </a:rPr>
              <a:t>//creating string by java string literal</a:t>
            </a:r>
            <a:r>
              <a:rPr lang="en-US" b="0" i="0" dirty="0">
                <a:solidFill>
                  <a:srgbClr val="000000"/>
                </a:solidFill>
                <a:effectLst/>
                <a:latin typeface="verdana" panose="020B0604030504040204" pitchFamily="34" charset="0"/>
              </a:rPr>
              <a:t>  </a:t>
            </a:r>
          </a:p>
          <a:p>
            <a:pPr algn="l"/>
            <a:r>
              <a:rPr lang="en-US" b="1" i="0" dirty="0">
                <a:solidFill>
                  <a:srgbClr val="006699"/>
                </a:solidFill>
                <a:effectLst/>
                <a:latin typeface="verdana" panose="020B0604030504040204" pitchFamily="34" charset="0"/>
              </a:rPr>
              <a:t>char</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ch</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's'</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't'</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'r'</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a:t>
            </a:r>
            <a:r>
              <a:rPr lang="en-US" b="0" i="0" dirty="0" err="1">
                <a:solidFill>
                  <a:srgbClr val="0000FF"/>
                </a:solidFill>
                <a:effectLst/>
                <a:latin typeface="verdana" panose="020B0604030504040204" pitchFamily="34" charset="0"/>
              </a:rPr>
              <a:t>i</a:t>
            </a:r>
            <a:r>
              <a:rPr lang="en-US" b="0" i="0" dirty="0">
                <a:solidFill>
                  <a:srgbClr val="0000FF"/>
                </a:solidFill>
                <a:effectLst/>
                <a:latin typeface="verdana" panose="020B0604030504040204" pitchFamily="34" charset="0"/>
              </a:rPr>
              <a:t>'</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a:t>
            </a:r>
            <a:r>
              <a:rPr lang="en-US" b="0" i="0" dirty="0" err="1">
                <a:solidFill>
                  <a:srgbClr val="0000FF"/>
                </a:solidFill>
                <a:effectLst/>
                <a:latin typeface="verdana" panose="020B0604030504040204" pitchFamily="34" charset="0"/>
              </a:rPr>
              <a:t>n'</a:t>
            </a:r>
            <a:r>
              <a:rPr lang="en-US" b="0" i="0" dirty="0" err="1">
                <a:solidFill>
                  <a:srgbClr val="000000"/>
                </a:solidFill>
                <a:effectLst/>
                <a:latin typeface="verdana" panose="020B0604030504040204" pitchFamily="34" charset="0"/>
              </a:rPr>
              <a:t>,</a:t>
            </a:r>
            <a:r>
              <a:rPr lang="en-US" b="0" i="0" dirty="0" err="1">
                <a:solidFill>
                  <a:srgbClr val="0000FF"/>
                </a:solidFill>
                <a:effectLst/>
                <a:latin typeface="verdana" panose="020B0604030504040204" pitchFamily="34" charset="0"/>
              </a:rPr>
              <a:t>'g'</a:t>
            </a:r>
            <a:r>
              <a:rPr lang="en-US" b="0" i="0" dirty="0" err="1">
                <a:solidFill>
                  <a:srgbClr val="000000"/>
                </a:solidFill>
                <a:effectLst/>
                <a:latin typeface="verdana" panose="020B0604030504040204" pitchFamily="34" charset="0"/>
              </a:rPr>
              <a:t>,</a:t>
            </a:r>
            <a:r>
              <a:rPr lang="en-US" b="0" i="0" dirty="0" err="1">
                <a:solidFill>
                  <a:srgbClr val="0000FF"/>
                </a:solidFill>
                <a:effectLst/>
                <a:latin typeface="verdana" panose="020B0604030504040204" pitchFamily="34" charset="0"/>
              </a:rPr>
              <a:t>'s</a:t>
            </a:r>
            <a:r>
              <a:rPr lang="en-US" b="0" i="0" dirty="0">
                <a:solidFill>
                  <a:srgbClr val="0000FF"/>
                </a:solidFill>
                <a:effectLst/>
                <a:latin typeface="verdana" panose="020B0604030504040204" pitchFamily="34" charset="0"/>
              </a:rPr>
              <a:t>'</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String s2=</a:t>
            </a:r>
            <a:r>
              <a:rPr lang="en-US" b="1" i="0" dirty="0">
                <a:solidFill>
                  <a:srgbClr val="006699"/>
                </a:solidFill>
                <a:effectLst/>
                <a:latin typeface="verdana" panose="020B0604030504040204" pitchFamily="34" charset="0"/>
              </a:rPr>
              <a:t>new</a:t>
            </a:r>
            <a:r>
              <a:rPr lang="en-US" b="0" i="0" dirty="0">
                <a:solidFill>
                  <a:srgbClr val="000000"/>
                </a:solidFill>
                <a:effectLst/>
                <a:latin typeface="verdana" panose="020B0604030504040204" pitchFamily="34" charset="0"/>
              </a:rPr>
              <a:t> String(</a:t>
            </a:r>
            <a:r>
              <a:rPr lang="en-US" b="0" i="0" dirty="0" err="1">
                <a:solidFill>
                  <a:srgbClr val="000000"/>
                </a:solidFill>
                <a:effectLst/>
                <a:latin typeface="verdana" panose="020B0604030504040204" pitchFamily="34" charset="0"/>
              </a:rPr>
              <a:t>ch</a:t>
            </a:r>
            <a:r>
              <a:rPr lang="en-US" b="0" i="0" dirty="0">
                <a:solidFill>
                  <a:srgbClr val="000000"/>
                </a:solidFill>
                <a:effectLst/>
                <a:latin typeface="verdana" panose="020B0604030504040204" pitchFamily="34" charset="0"/>
              </a:rPr>
              <a:t>);</a:t>
            </a:r>
            <a:r>
              <a:rPr lang="en-US" b="0" i="0" dirty="0">
                <a:solidFill>
                  <a:srgbClr val="008200"/>
                </a:solidFill>
                <a:effectLst/>
                <a:latin typeface="verdana" panose="020B0604030504040204" pitchFamily="34" charset="0"/>
              </a:rPr>
              <a:t>//converting char array to string</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String s3=</a:t>
            </a:r>
            <a:r>
              <a:rPr lang="en-US" b="1" i="0" dirty="0">
                <a:solidFill>
                  <a:srgbClr val="006699"/>
                </a:solidFill>
                <a:effectLst/>
                <a:latin typeface="verdana" panose="020B0604030504040204" pitchFamily="34" charset="0"/>
              </a:rPr>
              <a:t>new</a:t>
            </a:r>
            <a:r>
              <a:rPr lang="en-US" b="0" i="0" dirty="0">
                <a:solidFill>
                  <a:srgbClr val="000000"/>
                </a:solidFill>
                <a:effectLst/>
                <a:latin typeface="verdana" panose="020B0604030504040204" pitchFamily="34" charset="0"/>
              </a:rPr>
              <a:t> String(</a:t>
            </a:r>
            <a:r>
              <a:rPr lang="en-US" b="0" i="0" dirty="0">
                <a:solidFill>
                  <a:srgbClr val="0000FF"/>
                </a:solidFill>
                <a:effectLst/>
                <a:latin typeface="verdana" panose="020B0604030504040204" pitchFamily="34" charset="0"/>
              </a:rPr>
              <a:t>"example"</a:t>
            </a:r>
            <a:r>
              <a:rPr lang="en-US" b="0" i="0" dirty="0">
                <a:solidFill>
                  <a:srgbClr val="000000"/>
                </a:solidFill>
                <a:effectLst/>
                <a:latin typeface="verdana" panose="020B0604030504040204" pitchFamily="34" charset="0"/>
              </a:rPr>
              <a:t>);</a:t>
            </a:r>
            <a:r>
              <a:rPr lang="en-US" b="0" i="0" dirty="0">
                <a:solidFill>
                  <a:srgbClr val="008200"/>
                </a:solidFill>
                <a:effectLst/>
                <a:latin typeface="verdana" panose="020B0604030504040204" pitchFamily="34" charset="0"/>
              </a:rPr>
              <a:t>//creating java string by new keyword</a:t>
            </a:r>
            <a:r>
              <a:rPr lang="en-US" b="0" i="0" dirty="0">
                <a:solidFill>
                  <a:srgbClr val="000000"/>
                </a:solidFill>
                <a:effectLst/>
                <a:latin typeface="verdana" panose="020B0604030504040204" pitchFamily="34" charset="0"/>
              </a:rPr>
              <a:t>  </a:t>
            </a:r>
          </a:p>
          <a:p>
            <a:pPr algn="l"/>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(s1);  </a:t>
            </a:r>
          </a:p>
          <a:p>
            <a:pPr algn="l"/>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(s2);  </a:t>
            </a:r>
          </a:p>
          <a:p>
            <a:pPr algn="l"/>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(s3);  </a:t>
            </a:r>
          </a:p>
          <a:p>
            <a:pPr algn="l"/>
            <a:r>
              <a:rPr lang="en-US" b="0" i="0" dirty="0">
                <a:solidFill>
                  <a:srgbClr val="000000"/>
                </a:solidFill>
                <a:effectLst/>
                <a:latin typeface="verdana" panose="020B0604030504040204" pitchFamily="34" charset="0"/>
              </a:rPr>
              <a:t>}}</a:t>
            </a:r>
          </a:p>
          <a:p>
            <a:br>
              <a:rPr lang="en-US" dirty="0"/>
            </a:br>
            <a:endParaRPr lang="en-US" dirty="0"/>
          </a:p>
        </p:txBody>
      </p:sp>
    </p:spTree>
    <p:extLst>
      <p:ext uri="{BB962C8B-B14F-4D97-AF65-F5344CB8AC3E}">
        <p14:creationId xmlns:p14="http://schemas.microsoft.com/office/powerpoint/2010/main" val="41050594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 y="403360"/>
            <a:ext cx="12192001" cy="6051280"/>
          </a:xfrm>
        </p:spPr>
        <p:txBody>
          <a:bodyPr numCol="2">
            <a:normAutofit/>
          </a:bodyPr>
          <a:lstStyle/>
          <a:p>
            <a:pPr marL="0" indent="0">
              <a:buNone/>
            </a:pPr>
            <a:r>
              <a:rPr lang="en-US" sz="1700" b="1" dirty="0">
                <a:solidFill>
                  <a:srgbClr val="006699"/>
                </a:solidFill>
                <a:latin typeface="verdana" panose="020B0604030504040204" pitchFamily="34" charset="0"/>
              </a:rPr>
              <a:t>import</a:t>
            </a: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java.util</a:t>
            </a:r>
            <a:r>
              <a:rPr lang="en-US" sz="1700" dirty="0">
                <a:solidFill>
                  <a:srgbClr val="000000"/>
                </a:solidFill>
                <a:latin typeface="verdana" panose="020B0604030504040204" pitchFamily="34" charset="0"/>
              </a:rPr>
              <a:t>.*;  </a:t>
            </a:r>
          </a:p>
          <a:p>
            <a:pPr marL="0" indent="0">
              <a:buNone/>
            </a:pPr>
            <a:r>
              <a:rPr lang="en-US" sz="1700" b="1" dirty="0">
                <a:solidFill>
                  <a:srgbClr val="006699"/>
                </a:solidFill>
                <a:latin typeface="verdana" panose="020B0604030504040204" pitchFamily="34" charset="0"/>
              </a:rPr>
              <a:t>public</a:t>
            </a: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class</a:t>
            </a:r>
            <a:r>
              <a:rPr lang="en-US" sz="1700" dirty="0">
                <a:solidFill>
                  <a:srgbClr val="000000"/>
                </a:solidFill>
                <a:latin typeface="verdana" panose="020B0604030504040204" pitchFamily="34" charset="0"/>
              </a:rPr>
              <a:t> ScannerClassExample1 {    </a:t>
            </a:r>
          </a:p>
          <a:p>
            <a:pPr marL="0" indent="0">
              <a:buNone/>
            </a:pP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public</a:t>
            </a: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static</a:t>
            </a: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void</a:t>
            </a:r>
            <a:r>
              <a:rPr lang="en-US" sz="1700" dirty="0">
                <a:solidFill>
                  <a:srgbClr val="000000"/>
                </a:solidFill>
                <a:latin typeface="verdana" panose="020B0604030504040204" pitchFamily="34" charset="0"/>
              </a:rPr>
              <a:t> main(String </a:t>
            </a:r>
            <a:r>
              <a:rPr lang="en-US" sz="1700" dirty="0" err="1">
                <a:solidFill>
                  <a:srgbClr val="000000"/>
                </a:solidFill>
                <a:latin typeface="verdana" panose="020B0604030504040204" pitchFamily="34" charset="0"/>
              </a:rPr>
              <a:t>args</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String s = </a:t>
            </a:r>
            <a:r>
              <a:rPr lang="en-US" sz="1700" dirty="0">
                <a:solidFill>
                  <a:srgbClr val="0000FF"/>
                </a:solidFill>
                <a:latin typeface="verdana" panose="020B0604030504040204" pitchFamily="34" charset="0"/>
              </a:rPr>
              <a:t>"Hello, This is </a:t>
            </a:r>
            <a:r>
              <a:rPr lang="en-US" sz="1700" dirty="0" err="1">
                <a:solidFill>
                  <a:srgbClr val="0000FF"/>
                </a:solidFill>
                <a:latin typeface="verdana" panose="020B0604030504040204" pitchFamily="34" charset="0"/>
              </a:rPr>
              <a:t>JavaTpoint</a:t>
            </a:r>
            <a:r>
              <a:rPr lang="en-US" sz="1700" dirty="0">
                <a:solidFill>
                  <a:srgbClr val="0000FF"/>
                </a:solidFill>
                <a:latin typeface="verdana" panose="020B0604030504040204" pitchFamily="34" charset="0"/>
              </a:rPr>
              <a:t>."</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dirty="0">
                <a:solidFill>
                  <a:srgbClr val="008200"/>
                </a:solidFill>
                <a:latin typeface="verdana" panose="020B0604030504040204" pitchFamily="34" charset="0"/>
              </a:rPr>
              <a:t>//Create scanner Object and pass string in it</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Scanner scan = </a:t>
            </a:r>
            <a:r>
              <a:rPr lang="en-US" sz="1700" b="1" dirty="0">
                <a:solidFill>
                  <a:srgbClr val="006699"/>
                </a:solidFill>
                <a:latin typeface="verdana" panose="020B0604030504040204" pitchFamily="34" charset="0"/>
              </a:rPr>
              <a:t>new</a:t>
            </a:r>
            <a:r>
              <a:rPr lang="en-US" sz="1700" dirty="0">
                <a:solidFill>
                  <a:srgbClr val="000000"/>
                </a:solidFill>
                <a:latin typeface="verdana" panose="020B0604030504040204" pitchFamily="34" charset="0"/>
              </a:rPr>
              <a:t> Scanner(s);  </a:t>
            </a:r>
          </a:p>
          <a:p>
            <a:pPr marL="0" indent="0">
              <a:buNone/>
            </a:pPr>
            <a:r>
              <a:rPr lang="en-US" sz="1700" dirty="0">
                <a:solidFill>
                  <a:srgbClr val="000000"/>
                </a:solidFill>
                <a:latin typeface="verdana" panose="020B0604030504040204" pitchFamily="34" charset="0"/>
              </a:rPr>
              <a:t>          </a:t>
            </a:r>
            <a:r>
              <a:rPr lang="en-US" sz="1700" dirty="0">
                <a:solidFill>
                  <a:srgbClr val="008200"/>
                </a:solidFill>
                <a:latin typeface="verdana" panose="020B0604030504040204" pitchFamily="34" charset="0"/>
              </a:rPr>
              <a:t>//Check if the scanner has a token</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400" dirty="0">
                <a:solidFill>
                  <a:srgbClr val="000000"/>
                </a:solidFill>
                <a:latin typeface="verdana" panose="020B0604030504040204" pitchFamily="34" charset="0"/>
              </a:rPr>
              <a:t>  </a:t>
            </a:r>
            <a:r>
              <a:rPr lang="en-US" sz="1400" dirty="0" err="1">
                <a:solidFill>
                  <a:srgbClr val="000000"/>
                </a:solidFill>
                <a:latin typeface="verdana" panose="020B0604030504040204" pitchFamily="34" charset="0"/>
              </a:rPr>
              <a:t>System.out.println</a:t>
            </a:r>
            <a:r>
              <a:rPr lang="en-US" sz="1400" dirty="0">
                <a:solidFill>
                  <a:srgbClr val="000000"/>
                </a:solidFill>
                <a:latin typeface="verdana" panose="020B0604030504040204" pitchFamily="34" charset="0"/>
              </a:rPr>
              <a:t>(</a:t>
            </a:r>
            <a:r>
              <a:rPr lang="en-US" sz="1400" dirty="0">
                <a:solidFill>
                  <a:srgbClr val="0000FF"/>
                </a:solidFill>
                <a:latin typeface="verdana" panose="020B0604030504040204" pitchFamily="34" charset="0"/>
              </a:rPr>
              <a:t>"Boolean Result: "</a:t>
            </a:r>
            <a:r>
              <a:rPr lang="en-US" sz="1400" dirty="0">
                <a:solidFill>
                  <a:srgbClr val="000000"/>
                </a:solidFill>
                <a:latin typeface="verdana" panose="020B0604030504040204" pitchFamily="34" charset="0"/>
              </a:rPr>
              <a:t> + </a:t>
            </a:r>
            <a:r>
              <a:rPr lang="en-US" sz="1400" dirty="0" err="1">
                <a:solidFill>
                  <a:srgbClr val="000000"/>
                </a:solidFill>
                <a:latin typeface="verdana" panose="020B0604030504040204" pitchFamily="34" charset="0"/>
              </a:rPr>
              <a:t>scan.hasNext</a:t>
            </a:r>
            <a:r>
              <a:rPr lang="en-US" sz="14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dirty="0">
                <a:solidFill>
                  <a:srgbClr val="008200"/>
                </a:solidFill>
                <a:latin typeface="verdana" panose="020B0604030504040204" pitchFamily="34" charset="0"/>
              </a:rPr>
              <a:t>//Print the string</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System.out.println</a:t>
            </a:r>
            <a:r>
              <a:rPr lang="en-US" sz="1700" dirty="0">
                <a:solidFill>
                  <a:srgbClr val="000000"/>
                </a:solidFill>
                <a:latin typeface="verdana" panose="020B0604030504040204" pitchFamily="34" charset="0"/>
              </a:rPr>
              <a:t>(</a:t>
            </a:r>
            <a:r>
              <a:rPr lang="en-US" sz="1700" dirty="0">
                <a:solidFill>
                  <a:srgbClr val="0000FF"/>
                </a:solidFill>
                <a:latin typeface="verdana" panose="020B0604030504040204" pitchFamily="34" charset="0"/>
              </a:rPr>
              <a:t>"String: "</a:t>
            </a: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scan.nextLine</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scan.close</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400" dirty="0" err="1">
                <a:solidFill>
                  <a:srgbClr val="000000"/>
                </a:solidFill>
                <a:latin typeface="verdana" panose="020B0604030504040204" pitchFamily="34" charset="0"/>
              </a:rPr>
              <a:t>System.out.println</a:t>
            </a:r>
            <a:r>
              <a:rPr lang="en-US" sz="1400" dirty="0">
                <a:solidFill>
                  <a:srgbClr val="000000"/>
                </a:solidFill>
                <a:latin typeface="verdana" panose="020B0604030504040204" pitchFamily="34" charset="0"/>
              </a:rPr>
              <a:t>(</a:t>
            </a:r>
            <a:r>
              <a:rPr lang="en-US" sz="1400" dirty="0">
                <a:solidFill>
                  <a:srgbClr val="0000FF"/>
                </a:solidFill>
                <a:latin typeface="verdana" panose="020B0604030504040204" pitchFamily="34" charset="0"/>
              </a:rPr>
              <a:t>"--------Enter Your Details-------- "</a:t>
            </a:r>
            <a:r>
              <a:rPr lang="en-US" sz="14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Scanner in = </a:t>
            </a:r>
            <a:r>
              <a:rPr lang="en-US" sz="1700" b="1" dirty="0">
                <a:solidFill>
                  <a:srgbClr val="006699"/>
                </a:solidFill>
                <a:latin typeface="verdana" panose="020B0604030504040204" pitchFamily="34" charset="0"/>
              </a:rPr>
              <a:t>new</a:t>
            </a:r>
            <a:r>
              <a:rPr lang="en-US" sz="1700" dirty="0">
                <a:solidFill>
                  <a:srgbClr val="000000"/>
                </a:solidFill>
                <a:latin typeface="verdana" panose="020B0604030504040204" pitchFamily="34" charset="0"/>
              </a:rPr>
              <a:t> Scanner(System.in);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System.out.print</a:t>
            </a:r>
            <a:r>
              <a:rPr lang="en-US" sz="1700" dirty="0">
                <a:solidFill>
                  <a:srgbClr val="000000"/>
                </a:solidFill>
                <a:latin typeface="verdana" panose="020B0604030504040204" pitchFamily="34" charset="0"/>
              </a:rPr>
              <a:t>(</a:t>
            </a:r>
            <a:r>
              <a:rPr lang="en-US" sz="1700" dirty="0">
                <a:solidFill>
                  <a:srgbClr val="0000FF"/>
                </a:solidFill>
                <a:latin typeface="verdana" panose="020B0604030504040204" pitchFamily="34" charset="0"/>
              </a:rPr>
              <a:t>"Enter your name: "</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String name = </a:t>
            </a:r>
            <a:r>
              <a:rPr lang="en-US" sz="1700" dirty="0" err="1">
                <a:solidFill>
                  <a:srgbClr val="000000"/>
                </a:solidFill>
                <a:latin typeface="verdana" panose="020B0604030504040204" pitchFamily="34" charset="0"/>
              </a:rPr>
              <a:t>in.next</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System.out.println</a:t>
            </a:r>
            <a:r>
              <a:rPr lang="en-US" sz="1700" dirty="0">
                <a:solidFill>
                  <a:srgbClr val="000000"/>
                </a:solidFill>
                <a:latin typeface="verdana" panose="020B0604030504040204" pitchFamily="34" charset="0"/>
              </a:rPr>
              <a:t>(</a:t>
            </a:r>
            <a:r>
              <a:rPr lang="en-US" sz="1700" dirty="0">
                <a:solidFill>
                  <a:srgbClr val="0000FF"/>
                </a:solidFill>
                <a:latin typeface="verdana" panose="020B0604030504040204" pitchFamily="34" charset="0"/>
              </a:rPr>
              <a:t>"Name: "</a:t>
            </a:r>
            <a:r>
              <a:rPr lang="en-US" sz="1700" dirty="0">
                <a:solidFill>
                  <a:srgbClr val="000000"/>
                </a:solidFill>
                <a:latin typeface="verdana" panose="020B0604030504040204" pitchFamily="34" charset="0"/>
              </a:rPr>
              <a:t> + name);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System.out.print</a:t>
            </a:r>
            <a:r>
              <a:rPr lang="en-US" sz="1700" dirty="0">
                <a:solidFill>
                  <a:srgbClr val="000000"/>
                </a:solidFill>
                <a:latin typeface="verdana" panose="020B0604030504040204" pitchFamily="34" charset="0"/>
              </a:rPr>
              <a:t>(</a:t>
            </a:r>
            <a:r>
              <a:rPr lang="en-US" sz="1700" dirty="0">
                <a:solidFill>
                  <a:srgbClr val="0000FF"/>
                </a:solidFill>
                <a:latin typeface="verdana" panose="020B0604030504040204" pitchFamily="34" charset="0"/>
              </a:rPr>
              <a:t>"Enter your age: "</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b="1" dirty="0" err="1">
                <a:solidFill>
                  <a:srgbClr val="006699"/>
                </a:solidFill>
                <a:latin typeface="verdana" panose="020B0604030504040204" pitchFamily="34" charset="0"/>
              </a:rPr>
              <a:t>int</a:t>
            </a: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i</a:t>
            </a:r>
            <a:r>
              <a:rPr lang="en-US" sz="1700" dirty="0">
                <a:solidFill>
                  <a:srgbClr val="000000"/>
                </a:solidFill>
                <a:latin typeface="verdana" panose="020B0604030504040204" pitchFamily="34" charset="0"/>
              </a:rPr>
              <a:t> = </a:t>
            </a:r>
            <a:r>
              <a:rPr lang="en-US" sz="1700" dirty="0" err="1">
                <a:solidFill>
                  <a:srgbClr val="000000"/>
                </a:solidFill>
                <a:latin typeface="verdana" panose="020B0604030504040204" pitchFamily="34" charset="0"/>
              </a:rPr>
              <a:t>in.nextInt</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System.out.println</a:t>
            </a:r>
            <a:r>
              <a:rPr lang="en-US" sz="1700" dirty="0">
                <a:solidFill>
                  <a:srgbClr val="000000"/>
                </a:solidFill>
                <a:latin typeface="verdana" panose="020B0604030504040204" pitchFamily="34" charset="0"/>
              </a:rPr>
              <a:t>(</a:t>
            </a:r>
            <a:r>
              <a:rPr lang="en-US" sz="1700" dirty="0">
                <a:solidFill>
                  <a:srgbClr val="0000FF"/>
                </a:solidFill>
                <a:latin typeface="verdana" panose="020B0604030504040204" pitchFamily="34" charset="0"/>
              </a:rPr>
              <a:t>"Age: "</a:t>
            </a:r>
            <a:r>
              <a:rPr lang="en-US" sz="1700" dirty="0">
                <a:solidFill>
                  <a:srgbClr val="000000"/>
                </a:solidFill>
                <a:latin typeface="verdana" panose="020B0604030504040204" pitchFamily="34" charset="0"/>
              </a:rPr>
              <a:t> + </a:t>
            </a:r>
            <a:r>
              <a:rPr lang="en-US" sz="1700" dirty="0" err="1">
                <a:solidFill>
                  <a:srgbClr val="000000"/>
                </a:solidFill>
                <a:latin typeface="verdana" panose="020B0604030504040204" pitchFamily="34" charset="0"/>
              </a:rPr>
              <a:t>i</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System.out.print</a:t>
            </a:r>
            <a:r>
              <a:rPr lang="en-US" sz="1700" dirty="0">
                <a:solidFill>
                  <a:srgbClr val="000000"/>
                </a:solidFill>
                <a:latin typeface="verdana" panose="020B0604030504040204" pitchFamily="34" charset="0"/>
              </a:rPr>
              <a:t>(</a:t>
            </a:r>
            <a:r>
              <a:rPr lang="en-US" sz="1700" dirty="0">
                <a:solidFill>
                  <a:srgbClr val="0000FF"/>
                </a:solidFill>
                <a:latin typeface="verdana" panose="020B0604030504040204" pitchFamily="34" charset="0"/>
              </a:rPr>
              <a:t>"Enter your salary: "</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double</a:t>
            </a:r>
            <a:r>
              <a:rPr lang="en-US" sz="1700" dirty="0">
                <a:solidFill>
                  <a:srgbClr val="000000"/>
                </a:solidFill>
                <a:latin typeface="verdana" panose="020B0604030504040204" pitchFamily="34" charset="0"/>
              </a:rPr>
              <a:t> d = </a:t>
            </a:r>
            <a:r>
              <a:rPr lang="en-US" sz="1700" dirty="0" err="1">
                <a:solidFill>
                  <a:srgbClr val="000000"/>
                </a:solidFill>
                <a:latin typeface="verdana" panose="020B0604030504040204" pitchFamily="34" charset="0"/>
              </a:rPr>
              <a:t>in.nextDouble</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System.out.println</a:t>
            </a:r>
            <a:r>
              <a:rPr lang="en-US" sz="1700" dirty="0">
                <a:solidFill>
                  <a:srgbClr val="000000"/>
                </a:solidFill>
                <a:latin typeface="verdana" panose="020B0604030504040204" pitchFamily="34" charset="0"/>
              </a:rPr>
              <a:t>(</a:t>
            </a:r>
            <a:r>
              <a:rPr lang="en-US" sz="1700" dirty="0">
                <a:solidFill>
                  <a:srgbClr val="0000FF"/>
                </a:solidFill>
                <a:latin typeface="verdana" panose="020B0604030504040204" pitchFamily="34" charset="0"/>
              </a:rPr>
              <a:t>"Salary: "</a:t>
            </a:r>
            <a:r>
              <a:rPr lang="en-US" sz="1700" dirty="0">
                <a:solidFill>
                  <a:srgbClr val="000000"/>
                </a:solidFill>
                <a:latin typeface="verdana" panose="020B0604030504040204" pitchFamily="34" charset="0"/>
              </a:rPr>
              <a:t> + d);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in.close</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    </a:t>
            </a:r>
          </a:p>
          <a:p>
            <a:pPr marL="0" indent="0">
              <a:buNone/>
            </a:pPr>
            <a:r>
              <a:rPr lang="en-US" sz="1700"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9643719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1891" y="-163603"/>
            <a:ext cx="10515600" cy="327206"/>
          </a:xfrm>
        </p:spPr>
        <p:txBody>
          <a:bodyPr>
            <a:normAutofit fontScale="90000"/>
          </a:bodyPr>
          <a:lstStyle/>
          <a:p>
            <a:endParaRPr lang="en-US" dirty="0"/>
          </a:p>
        </p:txBody>
      </p:sp>
      <p:sp>
        <p:nvSpPr>
          <p:cNvPr id="3" name="Content Placeholder 2"/>
          <p:cNvSpPr>
            <a:spLocks noGrp="1"/>
          </p:cNvSpPr>
          <p:nvPr>
            <p:ph idx="1"/>
          </p:nvPr>
        </p:nvSpPr>
        <p:spPr>
          <a:xfrm>
            <a:off x="296091" y="454025"/>
            <a:ext cx="11773989" cy="6299472"/>
          </a:xfrm>
        </p:spPr>
        <p:txBody>
          <a:bodyPr numCol="2">
            <a:normAutofit/>
          </a:bodyPr>
          <a:lstStyle/>
          <a:p>
            <a:pPr marL="0" indent="0">
              <a:buNone/>
            </a:pPr>
            <a:r>
              <a:rPr lang="en-US" sz="1600" b="1" dirty="0">
                <a:solidFill>
                  <a:srgbClr val="006699"/>
                </a:solidFill>
                <a:latin typeface="verdana" panose="020B0604030504040204" pitchFamily="34" charset="0"/>
              </a:rPr>
              <a:t>import</a:t>
            </a:r>
            <a:r>
              <a:rPr lang="en-US" sz="1600" dirty="0">
                <a:solidFill>
                  <a:srgbClr val="000000"/>
                </a:solidFill>
                <a:latin typeface="verdana" panose="020B0604030504040204" pitchFamily="34" charset="0"/>
              </a:rPr>
              <a:t> </a:t>
            </a:r>
            <a:r>
              <a:rPr lang="en-US" sz="1600" dirty="0" err="1">
                <a:solidFill>
                  <a:srgbClr val="000000"/>
                </a:solidFill>
                <a:latin typeface="verdana" panose="020B0604030504040204" pitchFamily="34" charset="0"/>
              </a:rPr>
              <a:t>java.util</a:t>
            </a:r>
            <a:r>
              <a:rPr lang="en-US" sz="1600" dirty="0">
                <a:solidFill>
                  <a:srgbClr val="000000"/>
                </a:solidFill>
                <a:latin typeface="verdana" panose="020B0604030504040204" pitchFamily="34" charset="0"/>
              </a:rPr>
              <a:t>.*;  </a:t>
            </a:r>
          </a:p>
          <a:p>
            <a:pPr marL="0" indent="0">
              <a:buNone/>
            </a:pPr>
            <a:r>
              <a:rPr lang="en-US" sz="1600" b="1" dirty="0">
                <a:solidFill>
                  <a:srgbClr val="006699"/>
                </a:solidFill>
                <a:latin typeface="verdana" panose="020B0604030504040204" pitchFamily="34" charset="0"/>
              </a:rPr>
              <a:t>public</a:t>
            </a:r>
            <a:r>
              <a:rPr lang="en-US" sz="1600" dirty="0">
                <a:solidFill>
                  <a:srgbClr val="000000"/>
                </a:solidFill>
                <a:latin typeface="verdana" panose="020B0604030504040204" pitchFamily="34" charset="0"/>
              </a:rPr>
              <a:t> </a:t>
            </a:r>
            <a:r>
              <a:rPr lang="en-US" sz="1600" b="1" dirty="0">
                <a:solidFill>
                  <a:srgbClr val="006699"/>
                </a:solidFill>
                <a:latin typeface="verdana" panose="020B0604030504040204" pitchFamily="34" charset="0"/>
              </a:rPr>
              <a:t>class</a:t>
            </a:r>
            <a:r>
              <a:rPr lang="en-US" sz="1600" dirty="0">
                <a:solidFill>
                  <a:srgbClr val="000000"/>
                </a:solidFill>
                <a:latin typeface="verdana" panose="020B0604030504040204" pitchFamily="34" charset="0"/>
              </a:rPr>
              <a:t> ScannerClassExample2 {    </a:t>
            </a:r>
          </a:p>
          <a:p>
            <a:pPr marL="0" indent="0">
              <a:buNone/>
            </a:pPr>
            <a:r>
              <a:rPr lang="en-US" sz="1600" dirty="0">
                <a:solidFill>
                  <a:srgbClr val="000000"/>
                </a:solidFill>
                <a:latin typeface="verdana" panose="020B0604030504040204" pitchFamily="34" charset="0"/>
              </a:rPr>
              <a:t>      </a:t>
            </a:r>
            <a:r>
              <a:rPr lang="en-US" sz="1600" b="1" dirty="0">
                <a:solidFill>
                  <a:srgbClr val="006699"/>
                </a:solidFill>
                <a:latin typeface="verdana" panose="020B0604030504040204" pitchFamily="34" charset="0"/>
              </a:rPr>
              <a:t>public</a:t>
            </a:r>
            <a:r>
              <a:rPr lang="en-US" sz="1600" dirty="0">
                <a:solidFill>
                  <a:srgbClr val="000000"/>
                </a:solidFill>
                <a:latin typeface="verdana" panose="020B0604030504040204" pitchFamily="34" charset="0"/>
              </a:rPr>
              <a:t> </a:t>
            </a:r>
            <a:r>
              <a:rPr lang="en-US" sz="1600" b="1" dirty="0">
                <a:solidFill>
                  <a:srgbClr val="006699"/>
                </a:solidFill>
                <a:latin typeface="verdana" panose="020B0604030504040204" pitchFamily="34" charset="0"/>
              </a:rPr>
              <a:t>static</a:t>
            </a:r>
            <a:r>
              <a:rPr lang="en-US" sz="1600" dirty="0">
                <a:solidFill>
                  <a:srgbClr val="000000"/>
                </a:solidFill>
                <a:latin typeface="verdana" panose="020B0604030504040204" pitchFamily="34" charset="0"/>
              </a:rPr>
              <a:t> </a:t>
            </a:r>
            <a:r>
              <a:rPr lang="en-US" sz="1600" b="1" dirty="0">
                <a:solidFill>
                  <a:srgbClr val="006699"/>
                </a:solidFill>
                <a:latin typeface="verdana" panose="020B0604030504040204" pitchFamily="34" charset="0"/>
              </a:rPr>
              <a:t>void</a:t>
            </a:r>
            <a:r>
              <a:rPr lang="en-US" sz="1600" dirty="0">
                <a:solidFill>
                  <a:srgbClr val="000000"/>
                </a:solidFill>
                <a:latin typeface="verdana" panose="020B0604030504040204" pitchFamily="34" charset="0"/>
              </a:rPr>
              <a:t> main(String </a:t>
            </a:r>
            <a:r>
              <a:rPr lang="en-US" sz="1600" dirty="0" err="1">
                <a:solidFill>
                  <a:srgbClr val="000000"/>
                </a:solidFill>
                <a:latin typeface="verdana" panose="020B0604030504040204" pitchFamily="34" charset="0"/>
              </a:rPr>
              <a:t>args</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200" dirty="0">
                <a:solidFill>
                  <a:srgbClr val="000000"/>
                </a:solidFill>
                <a:latin typeface="verdana" panose="020B0604030504040204" pitchFamily="34" charset="0"/>
              </a:rPr>
              <a:t>String </a:t>
            </a:r>
            <a:r>
              <a:rPr lang="en-US" sz="1200" dirty="0" err="1">
                <a:solidFill>
                  <a:srgbClr val="000000"/>
                </a:solidFill>
                <a:latin typeface="verdana" panose="020B0604030504040204" pitchFamily="34" charset="0"/>
              </a:rPr>
              <a:t>str</a:t>
            </a:r>
            <a:r>
              <a:rPr lang="en-US" sz="1200" dirty="0">
                <a:solidFill>
                  <a:srgbClr val="000000"/>
                </a:solidFill>
                <a:latin typeface="verdana" panose="020B0604030504040204" pitchFamily="34" charset="0"/>
              </a:rPr>
              <a:t> = </a:t>
            </a:r>
            <a:r>
              <a:rPr lang="en-US" sz="1200" dirty="0">
                <a:solidFill>
                  <a:srgbClr val="0000FF"/>
                </a:solidFill>
                <a:latin typeface="verdana" panose="020B0604030504040204" pitchFamily="34" charset="0"/>
              </a:rPr>
              <a:t>"Hello/This is </a:t>
            </a:r>
            <a:r>
              <a:rPr lang="en-US" sz="1200" dirty="0" err="1">
                <a:solidFill>
                  <a:srgbClr val="0000FF"/>
                </a:solidFill>
                <a:latin typeface="verdana" panose="020B0604030504040204" pitchFamily="34" charset="0"/>
              </a:rPr>
              <a:t>JavaTpoint</a:t>
            </a:r>
            <a:r>
              <a:rPr lang="en-US" sz="1200" dirty="0">
                <a:solidFill>
                  <a:srgbClr val="0000FF"/>
                </a:solidFill>
                <a:latin typeface="verdana" panose="020B0604030504040204" pitchFamily="34" charset="0"/>
              </a:rPr>
              <a:t>/My name is Abhishek."</a:t>
            </a:r>
            <a:r>
              <a:rPr lang="en-US" sz="12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600" dirty="0">
                <a:solidFill>
                  <a:srgbClr val="008200"/>
                </a:solidFill>
                <a:latin typeface="verdana" panose="020B0604030504040204" pitchFamily="34" charset="0"/>
              </a:rPr>
              <a:t>//Create scanner with the specified String Object</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Scanner </a:t>
            </a:r>
            <a:r>
              <a:rPr lang="en-US" sz="1600" dirty="0" err="1">
                <a:solidFill>
                  <a:srgbClr val="000000"/>
                </a:solidFill>
                <a:latin typeface="verdana" panose="020B0604030504040204" pitchFamily="34" charset="0"/>
              </a:rPr>
              <a:t>scanner</a:t>
            </a:r>
            <a:r>
              <a:rPr lang="en-US" sz="1600" dirty="0">
                <a:solidFill>
                  <a:srgbClr val="000000"/>
                </a:solidFill>
                <a:latin typeface="verdana" panose="020B0604030504040204" pitchFamily="34" charset="0"/>
              </a:rPr>
              <a:t> = </a:t>
            </a:r>
            <a:r>
              <a:rPr lang="en-US" sz="1600" b="1" dirty="0">
                <a:solidFill>
                  <a:srgbClr val="006699"/>
                </a:solidFill>
                <a:latin typeface="verdana" panose="020B0604030504040204" pitchFamily="34" charset="0"/>
              </a:rPr>
              <a:t>new</a:t>
            </a:r>
            <a:r>
              <a:rPr lang="en-US" sz="1600" dirty="0">
                <a:solidFill>
                  <a:srgbClr val="000000"/>
                </a:solidFill>
                <a:latin typeface="verdana" panose="020B0604030504040204" pitchFamily="34" charset="0"/>
              </a:rPr>
              <a:t> Scanner(</a:t>
            </a:r>
            <a:r>
              <a:rPr lang="en-US" sz="1600" dirty="0" err="1">
                <a:solidFill>
                  <a:srgbClr val="000000"/>
                </a:solidFill>
                <a:latin typeface="verdana" panose="020B0604030504040204" pitchFamily="34" charset="0"/>
              </a:rPr>
              <a:t>str</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200" dirty="0" err="1">
                <a:solidFill>
                  <a:srgbClr val="000000"/>
                </a:solidFill>
                <a:latin typeface="verdana" panose="020B0604030504040204" pitchFamily="34" charset="0"/>
              </a:rPr>
              <a:t>System.out.println</a:t>
            </a:r>
            <a:r>
              <a:rPr lang="en-US" sz="1200" dirty="0">
                <a:solidFill>
                  <a:srgbClr val="000000"/>
                </a:solidFill>
                <a:latin typeface="verdana" panose="020B0604030504040204" pitchFamily="34" charset="0"/>
              </a:rPr>
              <a:t>(</a:t>
            </a:r>
            <a:r>
              <a:rPr lang="en-US" sz="1200" dirty="0">
                <a:solidFill>
                  <a:srgbClr val="0000FF"/>
                </a:solidFill>
                <a:latin typeface="verdana" panose="020B0604030504040204" pitchFamily="34" charset="0"/>
              </a:rPr>
              <a:t>"Boolean Result: "</a:t>
            </a:r>
            <a:r>
              <a:rPr lang="en-US" sz="1200" dirty="0">
                <a:solidFill>
                  <a:srgbClr val="000000"/>
                </a:solidFill>
                <a:latin typeface="verdana" panose="020B0604030504040204" pitchFamily="34" charset="0"/>
              </a:rPr>
              <a:t>+</a:t>
            </a:r>
            <a:r>
              <a:rPr lang="en-US" sz="1200" dirty="0" err="1">
                <a:solidFill>
                  <a:srgbClr val="000000"/>
                </a:solidFill>
                <a:latin typeface="verdana" panose="020B0604030504040204" pitchFamily="34" charset="0"/>
              </a:rPr>
              <a:t>scanner.hasNextBoolean</a:t>
            </a:r>
            <a:r>
              <a:rPr lang="en-US" sz="1200" dirty="0">
                <a:solidFill>
                  <a:srgbClr val="000000"/>
                </a:solidFill>
                <a:latin typeface="verdana" panose="020B0604030504040204" pitchFamily="34" charset="0"/>
              </a:rPr>
              <a:t>()); </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600" dirty="0">
                <a:solidFill>
                  <a:srgbClr val="008200"/>
                </a:solidFill>
                <a:latin typeface="verdana" panose="020B0604030504040204" pitchFamily="34" charset="0"/>
              </a:rPr>
              <a:t>//Change the delimiter of this scanner</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600" dirty="0" err="1">
                <a:solidFill>
                  <a:srgbClr val="000000"/>
                </a:solidFill>
                <a:latin typeface="verdana" panose="020B0604030504040204" pitchFamily="34" charset="0"/>
              </a:rPr>
              <a:t>scanner.useDelimiter</a:t>
            </a:r>
            <a:r>
              <a:rPr lang="en-US" sz="1600" dirty="0">
                <a:solidFill>
                  <a:srgbClr val="000000"/>
                </a:solidFill>
                <a:latin typeface="verdana" panose="020B0604030504040204" pitchFamily="34" charset="0"/>
              </a:rPr>
              <a:t>(</a:t>
            </a:r>
            <a:r>
              <a:rPr lang="en-US" sz="1600" dirty="0">
                <a:solidFill>
                  <a:srgbClr val="0000FF"/>
                </a:solidFill>
                <a:latin typeface="verdana" panose="020B0604030504040204" pitchFamily="34" charset="0"/>
              </a:rPr>
              <a:t>"/"</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600" dirty="0">
                <a:solidFill>
                  <a:srgbClr val="008200"/>
                </a:solidFill>
                <a:latin typeface="verdana" panose="020B0604030504040204" pitchFamily="34" charset="0"/>
              </a:rPr>
              <a:t>//Printing the tokenized Strings</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600" dirty="0" err="1">
                <a:solidFill>
                  <a:srgbClr val="000000"/>
                </a:solidFill>
                <a:latin typeface="verdana" panose="020B0604030504040204" pitchFamily="34" charset="0"/>
              </a:rPr>
              <a:t>System.out.println</a:t>
            </a:r>
            <a:r>
              <a:rPr lang="en-US" sz="1600" dirty="0">
                <a:solidFill>
                  <a:srgbClr val="000000"/>
                </a:solidFill>
                <a:latin typeface="verdana" panose="020B0604030504040204" pitchFamily="34" charset="0"/>
              </a:rPr>
              <a:t>(</a:t>
            </a:r>
            <a:r>
              <a:rPr lang="en-US" sz="1600" dirty="0">
                <a:solidFill>
                  <a:srgbClr val="0000FF"/>
                </a:solidFill>
                <a:latin typeface="verdana" panose="020B0604030504040204" pitchFamily="34" charset="0"/>
              </a:rPr>
              <a:t>"---Tokenizes String---"</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600" b="1" dirty="0">
                <a:solidFill>
                  <a:srgbClr val="006699"/>
                </a:solidFill>
                <a:latin typeface="verdana" panose="020B0604030504040204" pitchFamily="34" charset="0"/>
              </a:rPr>
              <a:t>while</a:t>
            </a:r>
            <a:r>
              <a:rPr lang="en-US" sz="1600" dirty="0">
                <a:solidFill>
                  <a:srgbClr val="000000"/>
                </a:solidFill>
                <a:latin typeface="verdana" panose="020B0604030504040204" pitchFamily="34" charset="0"/>
              </a:rPr>
              <a:t>(</a:t>
            </a:r>
            <a:r>
              <a:rPr lang="en-US" sz="1600" dirty="0" err="1">
                <a:solidFill>
                  <a:srgbClr val="000000"/>
                </a:solidFill>
                <a:latin typeface="verdana" panose="020B0604030504040204" pitchFamily="34" charset="0"/>
              </a:rPr>
              <a:t>scanner.hasNext</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600" dirty="0" err="1">
                <a:solidFill>
                  <a:srgbClr val="000000"/>
                </a:solidFill>
                <a:latin typeface="verdana" panose="020B0604030504040204" pitchFamily="34" charset="0"/>
              </a:rPr>
              <a:t>System.out.println</a:t>
            </a:r>
            <a:r>
              <a:rPr lang="en-US" sz="1600" dirty="0">
                <a:solidFill>
                  <a:srgbClr val="000000"/>
                </a:solidFill>
                <a:latin typeface="verdana" panose="020B0604030504040204" pitchFamily="34" charset="0"/>
              </a:rPr>
              <a:t>(</a:t>
            </a:r>
            <a:r>
              <a:rPr lang="en-US" sz="1600" dirty="0" err="1">
                <a:solidFill>
                  <a:srgbClr val="000000"/>
                </a:solidFill>
                <a:latin typeface="verdana" panose="020B0604030504040204" pitchFamily="34" charset="0"/>
              </a:rPr>
              <a:t>scanner.next</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  </a:t>
            </a:r>
          </a:p>
          <a:p>
            <a:pPr marL="0" indent="0">
              <a:buNone/>
            </a:pPr>
            <a:endParaRPr lang="en-US" sz="1600" dirty="0">
              <a:solidFill>
                <a:srgbClr val="000000"/>
              </a:solidFill>
              <a:latin typeface="verdana" panose="020B0604030504040204" pitchFamily="34" charset="0"/>
            </a:endParaRPr>
          </a:p>
          <a:p>
            <a:pPr marL="0" indent="0">
              <a:buNone/>
            </a:pPr>
            <a:endParaRPr lang="en-US" sz="1600" dirty="0">
              <a:solidFill>
                <a:srgbClr val="000000"/>
              </a:solidFill>
              <a:latin typeface="verdana" panose="020B0604030504040204" pitchFamily="34" charset="0"/>
            </a:endParaRPr>
          </a:p>
          <a:p>
            <a:pPr marL="0" indent="0">
              <a:buNone/>
            </a:pPr>
            <a:r>
              <a:rPr lang="en-US" sz="1600" dirty="0">
                <a:solidFill>
                  <a:srgbClr val="000000"/>
                </a:solidFill>
                <a:latin typeface="verdana" panose="020B0604030504040204" pitchFamily="34" charset="0"/>
              </a:rPr>
              <a:t>          </a:t>
            </a:r>
            <a:r>
              <a:rPr lang="en-US" sz="1600" dirty="0">
                <a:solidFill>
                  <a:srgbClr val="008200"/>
                </a:solidFill>
                <a:latin typeface="verdana" panose="020B0604030504040204" pitchFamily="34" charset="0"/>
              </a:rPr>
              <a:t>//Display the new delimiter</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400" dirty="0" err="1">
                <a:solidFill>
                  <a:srgbClr val="000000"/>
                </a:solidFill>
                <a:latin typeface="verdana" panose="020B0604030504040204" pitchFamily="34" charset="0"/>
              </a:rPr>
              <a:t>System.out.println</a:t>
            </a:r>
            <a:r>
              <a:rPr lang="en-US" sz="1400" dirty="0">
                <a:solidFill>
                  <a:srgbClr val="000000"/>
                </a:solidFill>
                <a:latin typeface="verdana" panose="020B0604030504040204" pitchFamily="34" charset="0"/>
              </a:rPr>
              <a:t>(</a:t>
            </a:r>
            <a:r>
              <a:rPr lang="en-US" sz="1400" dirty="0">
                <a:solidFill>
                  <a:srgbClr val="0000FF"/>
                </a:solidFill>
                <a:latin typeface="verdana" panose="020B0604030504040204" pitchFamily="34" charset="0"/>
              </a:rPr>
              <a:t>"Delimiter used: "</a:t>
            </a:r>
            <a:r>
              <a:rPr lang="en-US" sz="1400" dirty="0">
                <a:solidFill>
                  <a:srgbClr val="000000"/>
                </a:solidFill>
                <a:latin typeface="verdana" panose="020B0604030504040204" pitchFamily="34" charset="0"/>
              </a:rPr>
              <a:t> +</a:t>
            </a:r>
            <a:r>
              <a:rPr lang="en-US" sz="1400" dirty="0" err="1">
                <a:solidFill>
                  <a:srgbClr val="000000"/>
                </a:solidFill>
                <a:latin typeface="verdana" panose="020B0604030504040204" pitchFamily="34" charset="0"/>
              </a:rPr>
              <a:t>scanner.delimiter</a:t>
            </a:r>
            <a:r>
              <a:rPr lang="en-US" sz="1400" dirty="0">
                <a:solidFill>
                  <a:srgbClr val="000000"/>
                </a:solidFill>
                <a:latin typeface="verdana" panose="020B0604030504040204" pitchFamily="34" charset="0"/>
              </a:rPr>
              <a:t>());   </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a:t>
            </a:r>
            <a:r>
              <a:rPr lang="en-US" sz="1600" dirty="0" err="1">
                <a:solidFill>
                  <a:srgbClr val="000000"/>
                </a:solidFill>
                <a:latin typeface="verdana" panose="020B0604030504040204" pitchFamily="34" charset="0"/>
              </a:rPr>
              <a:t>scanner.close</a:t>
            </a:r>
            <a:r>
              <a:rPr lang="en-US" sz="1600" dirty="0">
                <a:solidFill>
                  <a:srgbClr val="000000"/>
                </a:solidFill>
                <a:latin typeface="verdana" panose="020B0604030504040204" pitchFamily="34" charset="0"/>
              </a:rPr>
              <a:t>();  </a:t>
            </a:r>
          </a:p>
          <a:p>
            <a:pPr marL="0" indent="0">
              <a:buNone/>
            </a:pPr>
            <a:r>
              <a:rPr lang="en-US" sz="1600" dirty="0">
                <a:solidFill>
                  <a:srgbClr val="000000"/>
                </a:solidFill>
                <a:latin typeface="verdana" panose="020B0604030504040204" pitchFamily="34" charset="0"/>
              </a:rPr>
              <a:t>          }    </a:t>
            </a:r>
          </a:p>
          <a:p>
            <a:pPr marL="0" indent="0">
              <a:buNone/>
            </a:pPr>
            <a:r>
              <a:rPr lang="en-US" sz="1600"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29733130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200" b="1" u="sng" dirty="0">
                <a:solidFill>
                  <a:srgbClr val="000000"/>
                </a:solidFill>
                <a:latin typeface="verdana" panose="020B0604030504040204" pitchFamily="34" charset="0"/>
              </a:rPr>
              <a:t>Exception Handling in Java</a:t>
            </a:r>
            <a:endParaRPr lang="en-US" sz="3200" u="sng" dirty="0"/>
          </a:p>
        </p:txBody>
      </p:sp>
      <p:sp>
        <p:nvSpPr>
          <p:cNvPr id="3" name="Content Placeholder 2"/>
          <p:cNvSpPr>
            <a:spLocks noGrp="1"/>
          </p:cNvSpPr>
          <p:nvPr>
            <p:ph idx="1"/>
          </p:nvPr>
        </p:nvSpPr>
        <p:spPr>
          <a:xfrm>
            <a:off x="185057" y="1551305"/>
            <a:ext cx="10800806" cy="4836432"/>
          </a:xfrm>
        </p:spPr>
        <p:txBody>
          <a:bodyPr>
            <a:normAutofit/>
          </a:bodyPr>
          <a:lstStyle/>
          <a:p>
            <a:r>
              <a:rPr lang="en-US" dirty="0">
                <a:solidFill>
                  <a:srgbClr val="000000"/>
                </a:solidFill>
                <a:latin typeface="Times New Roman" panose="02020603050405020304" pitchFamily="18" charset="0"/>
                <a:cs typeface="Times New Roman" panose="02020603050405020304" pitchFamily="18" charset="0"/>
              </a:rPr>
              <a:t>The </a:t>
            </a:r>
            <a:r>
              <a:rPr lang="en-US" b="1" dirty="0">
                <a:solidFill>
                  <a:srgbClr val="000000"/>
                </a:solidFill>
                <a:latin typeface="Times New Roman" panose="02020603050405020304" pitchFamily="18" charset="0"/>
                <a:cs typeface="Times New Roman" panose="02020603050405020304" pitchFamily="18" charset="0"/>
              </a:rPr>
              <a:t>Exception Handling in Java</a:t>
            </a:r>
            <a:r>
              <a:rPr lang="en-US" dirty="0">
                <a:solidFill>
                  <a:srgbClr val="000000"/>
                </a:solidFill>
                <a:latin typeface="Times New Roman" panose="02020603050405020304" pitchFamily="18" charset="0"/>
                <a:cs typeface="Times New Roman" panose="02020603050405020304" pitchFamily="18" charset="0"/>
              </a:rPr>
              <a:t> is one of the powerful </a:t>
            </a:r>
            <a:r>
              <a:rPr lang="en-US" i="1" u="sng" dirty="0">
                <a:solidFill>
                  <a:srgbClr val="000000"/>
                </a:solidFill>
                <a:latin typeface="Times New Roman" panose="02020603050405020304" pitchFamily="18" charset="0"/>
                <a:cs typeface="Times New Roman" panose="02020603050405020304" pitchFamily="18" charset="0"/>
              </a:rPr>
              <a:t>mechanism to handle the runtime errors</a:t>
            </a:r>
            <a:r>
              <a:rPr lang="en-US" u="sng" dirty="0">
                <a:solidFill>
                  <a:srgbClr val="000000"/>
                </a:solidFill>
                <a:latin typeface="Times New Roman" panose="02020603050405020304" pitchFamily="18" charset="0"/>
                <a:cs typeface="Times New Roman" panose="02020603050405020304" pitchFamily="18" charset="0"/>
              </a:rPr>
              <a:t> </a:t>
            </a:r>
            <a:r>
              <a:rPr lang="en-US" dirty="0">
                <a:solidFill>
                  <a:srgbClr val="000000"/>
                </a:solidFill>
                <a:latin typeface="Times New Roman" panose="02020603050405020304" pitchFamily="18" charset="0"/>
                <a:cs typeface="Times New Roman" panose="02020603050405020304" pitchFamily="18" charset="0"/>
              </a:rPr>
              <a:t>so that normal flow of the application can be maintained.</a:t>
            </a:r>
          </a:p>
          <a:p>
            <a:r>
              <a:rPr lang="en-US" dirty="0">
                <a:latin typeface="Times New Roman" panose="02020603050405020304" pitchFamily="18" charset="0"/>
                <a:cs typeface="Times New Roman" panose="02020603050405020304" pitchFamily="18" charset="0"/>
              </a:rPr>
              <a:t>In Java, an exception is an event that disrupts the normal flow of the program. It is an object which is thrown at runtime.</a:t>
            </a:r>
          </a:p>
          <a:p>
            <a:r>
              <a:rPr lang="en-US" dirty="0">
                <a:latin typeface="Times New Roman" panose="02020603050405020304" pitchFamily="18" charset="0"/>
                <a:cs typeface="Times New Roman" panose="02020603050405020304" pitchFamily="18" charset="0"/>
              </a:rPr>
              <a:t>Exception Handling is a mechanism to handle runtime errors such as </a:t>
            </a:r>
            <a:r>
              <a:rPr lang="en-US" dirty="0" err="1">
                <a:latin typeface="Times New Roman" panose="02020603050405020304" pitchFamily="18" charset="0"/>
                <a:cs typeface="Times New Roman" panose="02020603050405020304" pitchFamily="18" charset="0"/>
              </a:rPr>
              <a:t>ClassNotFoundException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IOException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SQLException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RemoteException</a:t>
            </a:r>
            <a:r>
              <a:rPr lang="en-US" dirty="0">
                <a:latin typeface="Times New Roman" panose="02020603050405020304" pitchFamily="18" charset="0"/>
                <a:cs typeface="Times New Roman" panose="02020603050405020304" pitchFamily="18" charset="0"/>
              </a:rPr>
              <a:t>, etc.</a:t>
            </a:r>
          </a:p>
          <a:p>
            <a:r>
              <a:rPr lang="en-US" dirty="0">
                <a:latin typeface="Times New Roman" panose="02020603050405020304" pitchFamily="18" charset="0"/>
                <a:cs typeface="Times New Roman" panose="02020603050405020304" pitchFamily="18" charset="0"/>
              </a:rPr>
              <a:t>The core advantage of exception handling is </a:t>
            </a:r>
            <a:r>
              <a:rPr lang="en-US" b="1" dirty="0">
                <a:latin typeface="Times New Roman" panose="02020603050405020304" pitchFamily="18" charset="0"/>
                <a:cs typeface="Times New Roman" panose="02020603050405020304" pitchFamily="18" charset="0"/>
              </a:rPr>
              <a:t>to maintain the normal flow of the application</a:t>
            </a:r>
            <a:r>
              <a:rPr lang="en-US" dirty="0">
                <a:latin typeface="Times New Roman" panose="02020603050405020304" pitchFamily="18" charset="0"/>
                <a:cs typeface="Times New Roman" panose="02020603050405020304" pitchFamily="18" charset="0"/>
              </a:rPr>
              <a:t>. An exception normally disrupts the normal flow of the application that is why we use exception handling.</a:t>
            </a:r>
          </a:p>
        </p:txBody>
      </p:sp>
    </p:spTree>
    <p:extLst>
      <p:ext uri="{BB962C8B-B14F-4D97-AF65-F5344CB8AC3E}">
        <p14:creationId xmlns:p14="http://schemas.microsoft.com/office/powerpoint/2010/main" val="25229214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206262" y="157774"/>
            <a:ext cx="10492218" cy="4032665"/>
          </a:xfrm>
          <a:prstGeom prst="rect">
            <a:avLst/>
          </a:prstGeom>
        </p:spPr>
      </p:pic>
    </p:spTree>
    <p:extLst>
      <p:ext uri="{BB962C8B-B14F-4D97-AF65-F5344CB8AC3E}">
        <p14:creationId xmlns:p14="http://schemas.microsoft.com/office/powerpoint/2010/main" val="27018369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838200" y="467087"/>
            <a:ext cx="10641606" cy="5737770"/>
          </a:xfrm>
          <a:prstGeom prst="rect">
            <a:avLst/>
          </a:prstGeom>
        </p:spPr>
      </p:pic>
    </p:spTree>
    <p:extLst>
      <p:ext uri="{BB962C8B-B14F-4D97-AF65-F5344CB8AC3E}">
        <p14:creationId xmlns:p14="http://schemas.microsoft.com/office/powerpoint/2010/main" val="40757170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727247" y="365125"/>
            <a:ext cx="10822242" cy="6048738"/>
          </a:xfrm>
          <a:prstGeom prst="rect">
            <a:avLst/>
          </a:prstGeom>
        </p:spPr>
      </p:pic>
    </p:spTree>
    <p:extLst>
      <p:ext uri="{BB962C8B-B14F-4D97-AF65-F5344CB8AC3E}">
        <p14:creationId xmlns:p14="http://schemas.microsoft.com/office/powerpoint/2010/main" val="38717420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741149" y="365125"/>
            <a:ext cx="10502776" cy="5931172"/>
          </a:xfrm>
          <a:prstGeom prst="rect">
            <a:avLst/>
          </a:prstGeom>
        </p:spPr>
      </p:pic>
    </p:spTree>
    <p:extLst>
      <p:ext uri="{BB962C8B-B14F-4D97-AF65-F5344CB8AC3E}">
        <p14:creationId xmlns:p14="http://schemas.microsoft.com/office/powerpoint/2010/main" val="38966341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7530" y="234495"/>
            <a:ext cx="11894730" cy="6428453"/>
          </a:xfrm>
          <a:prstGeom prst="rect">
            <a:avLst/>
          </a:prstGeom>
        </p:spPr>
      </p:pic>
    </p:spTree>
    <p:extLst>
      <p:ext uri="{BB962C8B-B14F-4D97-AF65-F5344CB8AC3E}">
        <p14:creationId xmlns:p14="http://schemas.microsoft.com/office/powerpoint/2010/main" val="11312253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838200" y="636905"/>
            <a:ext cx="9443279" cy="4351338"/>
          </a:xfrm>
          <a:prstGeom prst="rect">
            <a:avLst/>
          </a:prstGeom>
        </p:spPr>
      </p:pic>
    </p:spTree>
    <p:extLst>
      <p:ext uri="{BB962C8B-B14F-4D97-AF65-F5344CB8AC3E}">
        <p14:creationId xmlns:p14="http://schemas.microsoft.com/office/powerpoint/2010/main" val="216078325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558391200"/>
              </p:ext>
            </p:extLst>
          </p:nvPr>
        </p:nvGraphicFramePr>
        <p:xfrm>
          <a:off x="831521" y="1472927"/>
          <a:ext cx="10363348" cy="4891036"/>
        </p:xfrm>
        <a:graphic>
          <a:graphicData uri="http://schemas.openxmlformats.org/drawingml/2006/table">
            <a:tbl>
              <a:tblPr/>
              <a:tblGrid>
                <a:gridCol w="1847536">
                  <a:extLst>
                    <a:ext uri="{9D8B030D-6E8A-4147-A177-3AD203B41FA5}">
                      <a16:colId xmlns:a16="http://schemas.microsoft.com/office/drawing/2014/main" val="402017638"/>
                    </a:ext>
                  </a:extLst>
                </a:gridCol>
                <a:gridCol w="8515812">
                  <a:extLst>
                    <a:ext uri="{9D8B030D-6E8A-4147-A177-3AD203B41FA5}">
                      <a16:colId xmlns:a16="http://schemas.microsoft.com/office/drawing/2014/main" val="3549984762"/>
                    </a:ext>
                  </a:extLst>
                </a:gridCol>
              </a:tblGrid>
              <a:tr h="390233">
                <a:tc>
                  <a:txBody>
                    <a:bodyPr/>
                    <a:lstStyle/>
                    <a:p>
                      <a:pPr algn="l" fontAlgn="t"/>
                      <a:r>
                        <a:rPr lang="en-US" sz="1800">
                          <a:solidFill>
                            <a:srgbClr val="000000"/>
                          </a:solidFill>
                          <a:effectLst/>
                          <a:latin typeface="times new roman" panose="02020603050405020304" pitchFamily="18" charset="0"/>
                        </a:rPr>
                        <a:t>Keyword</a:t>
                      </a:r>
                    </a:p>
                  </a:txBody>
                  <a:tcPr marL="65664" marR="65664" marT="65664" marB="65664">
                    <a:lnL w="9525" cap="flat" cmpd="sng" algn="ctr">
                      <a:solidFill>
                        <a:srgbClr val="7822A3"/>
                      </a:solidFill>
                      <a:prstDash val="solid"/>
                      <a:round/>
                      <a:headEnd type="none" w="med" len="med"/>
                      <a:tailEnd type="none" w="med" len="med"/>
                    </a:lnL>
                    <a:lnR w="9525" cap="flat" cmpd="sng" algn="ctr">
                      <a:solidFill>
                        <a:srgbClr val="7822A3"/>
                      </a:solidFill>
                      <a:prstDash val="solid"/>
                      <a:round/>
                      <a:headEnd type="none" w="med" len="med"/>
                      <a:tailEnd type="none" w="med" len="med"/>
                    </a:lnR>
                    <a:lnT w="9525" cap="flat" cmpd="sng" algn="ctr">
                      <a:solidFill>
                        <a:srgbClr val="7822A3"/>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800">
                          <a:solidFill>
                            <a:srgbClr val="000000"/>
                          </a:solidFill>
                          <a:effectLst/>
                          <a:latin typeface="times new roman" panose="02020603050405020304" pitchFamily="18" charset="0"/>
                        </a:rPr>
                        <a:t>Description</a:t>
                      </a:r>
                    </a:p>
                  </a:txBody>
                  <a:tcPr marL="65664" marR="65664" marT="65664" marB="65664">
                    <a:lnL w="9525" cap="flat" cmpd="sng" algn="ctr">
                      <a:solidFill>
                        <a:srgbClr val="7822A3"/>
                      </a:solidFill>
                      <a:prstDash val="solid"/>
                      <a:round/>
                      <a:headEnd type="none" w="med" len="med"/>
                      <a:tailEnd type="none" w="med" len="med"/>
                    </a:lnL>
                    <a:lnR w="9525" cap="flat" cmpd="sng" algn="ctr">
                      <a:solidFill>
                        <a:srgbClr val="7822A3"/>
                      </a:solidFill>
                      <a:prstDash val="solid"/>
                      <a:round/>
                      <a:headEnd type="none" w="med" len="med"/>
                      <a:tailEnd type="none" w="med" len="med"/>
                    </a:lnR>
                    <a:lnT w="9525" cap="flat" cmpd="sng" algn="ctr">
                      <a:solidFill>
                        <a:srgbClr val="7822A3"/>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825456554"/>
                  </a:ext>
                </a:extLst>
              </a:tr>
              <a:tr h="1139808">
                <a:tc>
                  <a:txBody>
                    <a:bodyPr/>
                    <a:lstStyle/>
                    <a:p>
                      <a:pPr algn="l" fontAlgn="t"/>
                      <a:r>
                        <a:rPr lang="en-US" sz="1800">
                          <a:solidFill>
                            <a:srgbClr val="000000"/>
                          </a:solidFill>
                          <a:effectLst/>
                          <a:latin typeface="verdana" panose="020B0604030504040204" pitchFamily="34" charset="0"/>
                        </a:rPr>
                        <a:t>try</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a:solidFill>
                            <a:srgbClr val="000000"/>
                          </a:solidFill>
                          <a:effectLst/>
                          <a:latin typeface="verdana" panose="020B0604030504040204" pitchFamily="34" charset="0"/>
                        </a:rPr>
                        <a:t>The "try" keyword is used to specify a block where we should place exception code. The try block must be followed by either catch or finally. It means, we can't use try block alone.</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982689588"/>
                  </a:ext>
                </a:extLst>
              </a:tr>
              <a:tr h="1139808">
                <a:tc>
                  <a:txBody>
                    <a:bodyPr/>
                    <a:lstStyle/>
                    <a:p>
                      <a:pPr algn="l" fontAlgn="t"/>
                      <a:r>
                        <a:rPr lang="en-US" sz="1800" dirty="0">
                          <a:solidFill>
                            <a:srgbClr val="000000"/>
                          </a:solidFill>
                          <a:effectLst/>
                          <a:latin typeface="verdana" panose="020B0604030504040204" pitchFamily="34" charset="0"/>
                        </a:rPr>
                        <a:t>catch</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a:solidFill>
                            <a:srgbClr val="000000"/>
                          </a:solidFill>
                          <a:effectLst/>
                          <a:latin typeface="verdana" panose="020B0604030504040204" pitchFamily="34" charset="0"/>
                        </a:rPr>
                        <a:t>The "catch" block is used to handle the exception. It must be preceded by try block which means we can't use catch block alone. It can be followed by finally block later.</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683903463"/>
                  </a:ext>
                </a:extLst>
              </a:tr>
              <a:tr h="875913">
                <a:tc>
                  <a:txBody>
                    <a:bodyPr/>
                    <a:lstStyle/>
                    <a:p>
                      <a:pPr algn="l" fontAlgn="t"/>
                      <a:r>
                        <a:rPr lang="en-US" sz="1800">
                          <a:solidFill>
                            <a:srgbClr val="000000"/>
                          </a:solidFill>
                          <a:effectLst/>
                          <a:latin typeface="verdana" panose="020B0604030504040204" pitchFamily="34" charset="0"/>
                        </a:rPr>
                        <a:t>finally</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dirty="0">
                          <a:solidFill>
                            <a:srgbClr val="000000"/>
                          </a:solidFill>
                          <a:effectLst/>
                          <a:latin typeface="verdana" panose="020B0604030504040204" pitchFamily="34" charset="0"/>
                        </a:rPr>
                        <a:t>The "finally" block is used to execute the important code of the program. </a:t>
                      </a:r>
                      <a:r>
                        <a:rPr lang="en-US" sz="1800" u="sng" dirty="0">
                          <a:solidFill>
                            <a:srgbClr val="000000"/>
                          </a:solidFill>
                          <a:effectLst/>
                          <a:latin typeface="verdana" panose="020B0604030504040204" pitchFamily="34" charset="0"/>
                        </a:rPr>
                        <a:t>It is executed whether an exception is handled or not.</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835614593"/>
                  </a:ext>
                </a:extLst>
              </a:tr>
              <a:tr h="418997">
                <a:tc>
                  <a:txBody>
                    <a:bodyPr/>
                    <a:lstStyle/>
                    <a:p>
                      <a:pPr algn="l" fontAlgn="t"/>
                      <a:r>
                        <a:rPr lang="en-US" sz="1800">
                          <a:solidFill>
                            <a:srgbClr val="000000"/>
                          </a:solidFill>
                          <a:effectLst/>
                          <a:latin typeface="verdana" panose="020B0604030504040204" pitchFamily="34" charset="0"/>
                        </a:rPr>
                        <a:t>throw</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dirty="0">
                          <a:solidFill>
                            <a:srgbClr val="000000"/>
                          </a:solidFill>
                          <a:effectLst/>
                          <a:latin typeface="verdana" panose="020B0604030504040204" pitchFamily="34" charset="0"/>
                        </a:rPr>
                        <a:t>The "throw" keyword is used to throw an exception.</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76862322"/>
                  </a:ext>
                </a:extLst>
              </a:tr>
              <a:tr h="910862">
                <a:tc>
                  <a:txBody>
                    <a:bodyPr/>
                    <a:lstStyle/>
                    <a:p>
                      <a:pPr algn="l" fontAlgn="t"/>
                      <a:r>
                        <a:rPr lang="en-US" sz="1800">
                          <a:solidFill>
                            <a:srgbClr val="000000"/>
                          </a:solidFill>
                          <a:effectLst/>
                          <a:latin typeface="verdana" panose="020B0604030504040204" pitchFamily="34" charset="0"/>
                        </a:rPr>
                        <a:t>throws</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dirty="0">
                          <a:solidFill>
                            <a:srgbClr val="000000"/>
                          </a:solidFill>
                          <a:effectLst/>
                          <a:latin typeface="verdana" panose="020B0604030504040204" pitchFamily="34" charset="0"/>
                        </a:rPr>
                        <a:t>The "throws" keyword is used to </a:t>
                      </a:r>
                      <a:r>
                        <a:rPr lang="en-US" sz="1800" u="sng" dirty="0">
                          <a:solidFill>
                            <a:srgbClr val="000000"/>
                          </a:solidFill>
                          <a:effectLst/>
                          <a:latin typeface="verdana" panose="020B0604030504040204" pitchFamily="34" charset="0"/>
                        </a:rPr>
                        <a:t>declare </a:t>
                      </a:r>
                      <a:r>
                        <a:rPr lang="en-US" sz="1800" dirty="0">
                          <a:solidFill>
                            <a:srgbClr val="000000"/>
                          </a:solidFill>
                          <a:effectLst/>
                          <a:latin typeface="verdana" panose="020B0604030504040204" pitchFamily="34" charset="0"/>
                        </a:rPr>
                        <a:t>exceptions. It doesn't throw an exception. </a:t>
                      </a:r>
                      <a:r>
                        <a:rPr lang="en-US" sz="1800" u="sng" dirty="0">
                          <a:solidFill>
                            <a:srgbClr val="000000"/>
                          </a:solidFill>
                          <a:effectLst/>
                          <a:latin typeface="verdana" panose="020B0604030504040204" pitchFamily="34" charset="0"/>
                        </a:rPr>
                        <a:t>It specifies that there may occur an exception in the method</a:t>
                      </a:r>
                      <a:r>
                        <a:rPr lang="en-US" sz="1800" dirty="0">
                          <a:solidFill>
                            <a:srgbClr val="000000"/>
                          </a:solidFill>
                          <a:effectLst/>
                          <a:latin typeface="verdana" panose="020B0604030504040204" pitchFamily="34" charset="0"/>
                        </a:rPr>
                        <a:t>. I</a:t>
                      </a:r>
                    </a:p>
                  </a:txBody>
                  <a:tcPr marL="43776" marR="43776" marT="43776" marB="4377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671812060"/>
                  </a:ext>
                </a:extLst>
              </a:tr>
            </a:tbl>
          </a:graphicData>
        </a:graphic>
      </p:graphicFrame>
      <p:sp>
        <p:nvSpPr>
          <p:cNvPr id="5" name="Rectangle 1"/>
          <p:cNvSpPr>
            <a:spLocks noChangeArrowheads="1"/>
          </p:cNvSpPr>
          <p:nvPr/>
        </p:nvSpPr>
        <p:spPr bwMode="auto">
          <a:xfrm>
            <a:off x="339635" y="840770"/>
            <a:ext cx="1011065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000000"/>
                </a:solidFill>
                <a:effectLst/>
                <a:latin typeface="Verdana" panose="020B0604030504040204" pitchFamily="34" charset="0"/>
              </a:rPr>
              <a:t>There are 5 keywords which are used in handling exceptions in Java</a:t>
            </a:r>
            <a:r>
              <a:rPr kumimoji="0" lang="en-US" altLang="en-US" sz="1400" b="1" i="0" u="none" strike="noStrike" cap="none" normalizeH="0" baseline="0" dirty="0">
                <a:ln>
                  <a:noFill/>
                </a:ln>
                <a:solidFill>
                  <a:srgbClr val="000000"/>
                </a:solidFill>
                <a:effectLst/>
                <a:latin typeface="Verdana" panose="020B0604030504040204" pitchFamily="34" charset="0"/>
              </a:rPr>
              <a:t>.</a:t>
            </a:r>
            <a:endParaRPr kumimoji="0" lang="en-US" altLang="en-US" sz="3600"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92080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484368"/>
          </a:xfrm>
        </p:spPr>
        <p:txBody>
          <a:bodyPr>
            <a:normAutofit/>
          </a:bodyPr>
          <a:lstStyle/>
          <a:p>
            <a:endParaRPr lang="en-US" dirty="0"/>
          </a:p>
        </p:txBody>
      </p:sp>
      <p:sp>
        <p:nvSpPr>
          <p:cNvPr id="3" name="Subtitle 2"/>
          <p:cNvSpPr>
            <a:spLocks noGrp="1"/>
          </p:cNvSpPr>
          <p:nvPr>
            <p:ph type="subTitle" idx="1"/>
          </p:nvPr>
        </p:nvSpPr>
        <p:spPr>
          <a:xfrm>
            <a:off x="687977" y="2429691"/>
            <a:ext cx="11146972" cy="2919549"/>
          </a:xfrm>
        </p:spPr>
        <p:txBody>
          <a:bodyPr/>
          <a:lstStyle/>
          <a:p>
            <a:pPr algn="l"/>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680151576"/>
              </p:ext>
            </p:extLst>
          </p:nvPr>
        </p:nvGraphicFramePr>
        <p:xfrm>
          <a:off x="101398" y="0"/>
          <a:ext cx="11989204" cy="6923778"/>
        </p:xfrm>
        <a:graphic>
          <a:graphicData uri="http://schemas.openxmlformats.org/drawingml/2006/table">
            <a:tbl>
              <a:tblPr/>
              <a:tblGrid>
                <a:gridCol w="309308">
                  <a:extLst>
                    <a:ext uri="{9D8B030D-6E8A-4147-A177-3AD203B41FA5}">
                      <a16:colId xmlns:a16="http://schemas.microsoft.com/office/drawing/2014/main" val="1734407539"/>
                    </a:ext>
                  </a:extLst>
                </a:gridCol>
                <a:gridCol w="5845333">
                  <a:extLst>
                    <a:ext uri="{9D8B030D-6E8A-4147-A177-3AD203B41FA5}">
                      <a16:colId xmlns:a16="http://schemas.microsoft.com/office/drawing/2014/main" val="2655094187"/>
                    </a:ext>
                  </a:extLst>
                </a:gridCol>
                <a:gridCol w="5834563">
                  <a:extLst>
                    <a:ext uri="{9D8B030D-6E8A-4147-A177-3AD203B41FA5}">
                      <a16:colId xmlns:a16="http://schemas.microsoft.com/office/drawing/2014/main" val="3352929871"/>
                    </a:ext>
                  </a:extLst>
                </a:gridCol>
              </a:tblGrid>
              <a:tr h="623572">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No.</a:t>
                      </a:r>
                    </a:p>
                  </a:txBody>
                  <a:tcPr marL="32280" marR="32280" marT="32280" marB="32280">
                    <a:lnL w="9525" cap="flat" cmpd="sng" algn="ctr">
                      <a:solidFill>
                        <a:srgbClr val="E08794"/>
                      </a:solidFill>
                      <a:prstDash val="solid"/>
                      <a:round/>
                      <a:headEnd type="none" w="med" len="med"/>
                      <a:tailEnd type="none" w="med" len="med"/>
                    </a:lnL>
                    <a:lnR w="9525" cap="flat" cmpd="sng" algn="ctr">
                      <a:solidFill>
                        <a:srgbClr val="E08794"/>
                      </a:solidFill>
                      <a:prstDash val="solid"/>
                      <a:round/>
                      <a:headEnd type="none" w="med" len="med"/>
                      <a:tailEnd type="none" w="med" len="med"/>
                    </a:lnR>
                    <a:lnT w="9525" cap="flat" cmpd="sng" algn="ctr">
                      <a:solidFill>
                        <a:srgbClr val="E08794"/>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800" dirty="0">
                          <a:solidFill>
                            <a:srgbClr val="000000"/>
                          </a:solidFill>
                          <a:effectLst/>
                          <a:latin typeface="Times New Roman" panose="02020603050405020304" pitchFamily="18" charset="0"/>
                          <a:cs typeface="Times New Roman" panose="02020603050405020304" pitchFamily="18" charset="0"/>
                        </a:rPr>
                        <a:t>Method</a:t>
                      </a:r>
                    </a:p>
                  </a:txBody>
                  <a:tcPr marL="32280" marR="32280" marT="32280" marB="32280">
                    <a:lnL w="9525" cap="flat" cmpd="sng" algn="ctr">
                      <a:solidFill>
                        <a:srgbClr val="E08794"/>
                      </a:solidFill>
                      <a:prstDash val="solid"/>
                      <a:round/>
                      <a:headEnd type="none" w="med" len="med"/>
                      <a:tailEnd type="none" w="med" len="med"/>
                    </a:lnL>
                    <a:lnR w="9525" cap="flat" cmpd="sng" algn="ctr">
                      <a:solidFill>
                        <a:srgbClr val="E08794"/>
                      </a:solidFill>
                      <a:prstDash val="solid"/>
                      <a:round/>
                      <a:headEnd type="none" w="med" len="med"/>
                      <a:tailEnd type="none" w="med" len="med"/>
                    </a:lnR>
                    <a:lnT w="9525" cap="flat" cmpd="sng" algn="ctr">
                      <a:solidFill>
                        <a:srgbClr val="E08794"/>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1800" dirty="0">
                          <a:solidFill>
                            <a:srgbClr val="000000"/>
                          </a:solidFill>
                          <a:effectLst/>
                          <a:latin typeface="Times New Roman" panose="02020603050405020304" pitchFamily="18" charset="0"/>
                          <a:cs typeface="Times New Roman" panose="02020603050405020304" pitchFamily="18" charset="0"/>
                        </a:rPr>
                        <a:t>Description</a:t>
                      </a:r>
                    </a:p>
                  </a:txBody>
                  <a:tcPr marL="32280" marR="32280" marT="32280" marB="32280">
                    <a:lnL w="9525" cap="flat" cmpd="sng" algn="ctr">
                      <a:solidFill>
                        <a:srgbClr val="E08794"/>
                      </a:solidFill>
                      <a:prstDash val="solid"/>
                      <a:round/>
                      <a:headEnd type="none" w="med" len="med"/>
                      <a:tailEnd type="none" w="med" len="med"/>
                    </a:lnL>
                    <a:lnR w="9525" cap="flat" cmpd="sng" algn="ctr">
                      <a:solidFill>
                        <a:srgbClr val="E08794"/>
                      </a:solidFill>
                      <a:prstDash val="solid"/>
                      <a:round/>
                      <a:headEnd type="none" w="med" len="med"/>
                      <a:tailEnd type="none" w="med" len="med"/>
                    </a:lnR>
                    <a:lnT w="9525" cap="flat" cmpd="sng" algn="ctr">
                      <a:solidFill>
                        <a:srgbClr val="E08794"/>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457316282"/>
                  </a:ext>
                </a:extLst>
              </a:tr>
              <a:tr h="321738">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1</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2"/>
                        </a:rPr>
                        <a:t>char </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2"/>
                        </a:rPr>
                        <a:t>charAt</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2"/>
                        </a:rPr>
                        <a:t>(</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2"/>
                        </a:rPr>
                        <a:t>int</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2"/>
                        </a:rPr>
                        <a:t> index)</a:t>
                      </a:r>
                      <a:endParaRPr lang="en-US" sz="1800" dirty="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returns char value for the particular index</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065395362"/>
                  </a:ext>
                </a:extLst>
              </a:tr>
              <a:tr h="321738">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2</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3"/>
                        </a:rPr>
                        <a:t>int length()</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returns string length</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241423226"/>
                  </a:ext>
                </a:extLst>
              </a:tr>
              <a:tr h="321738">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3</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4"/>
                        </a:rPr>
                        <a:t>static String format(String format, Object... args)</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returns a formatted string.</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173126045"/>
                  </a:ext>
                </a:extLst>
              </a:tr>
              <a:tr h="603667">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4</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4"/>
                        </a:rPr>
                        <a:t>static String format(Locale l, String format, Object... args)</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returns formatted string with given locale.</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965992414"/>
                  </a:ext>
                </a:extLst>
              </a:tr>
              <a:tr h="321738">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5</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5"/>
                        </a:rPr>
                        <a:t>String substring(int beginIndex)</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returns substring for given begin index.</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850349568"/>
                  </a:ext>
                </a:extLst>
              </a:tr>
              <a:tr h="408343">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6</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5"/>
                        </a:rPr>
                        <a:t>String substring(</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5"/>
                        </a:rPr>
                        <a:t>int</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5"/>
                        </a:rPr>
                        <a:t> </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5"/>
                        </a:rPr>
                        <a:t>beginIndex</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5"/>
                        </a:rPr>
                        <a:t>, </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5"/>
                        </a:rPr>
                        <a:t>int</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5"/>
                        </a:rPr>
                        <a:t> </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5"/>
                        </a:rPr>
                        <a:t>endIndex</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5"/>
                        </a:rPr>
                        <a:t>)</a:t>
                      </a:r>
                      <a:endParaRPr lang="en-US" sz="1800" dirty="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dirty="0">
                          <a:solidFill>
                            <a:srgbClr val="000000"/>
                          </a:solidFill>
                          <a:effectLst/>
                          <a:latin typeface="Times New Roman" panose="02020603050405020304" pitchFamily="18" charset="0"/>
                          <a:cs typeface="Times New Roman" panose="02020603050405020304" pitchFamily="18" charset="0"/>
                        </a:rPr>
                        <a:t>returns substring for given begin index and end index.</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53018674"/>
                  </a:ext>
                </a:extLst>
              </a:tr>
              <a:tr h="603667">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7</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6"/>
                        </a:rPr>
                        <a:t>boolean contains(CharSequence s)</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returns true or false after matching the sequence of char value.</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13562885"/>
                  </a:ext>
                </a:extLst>
              </a:tr>
              <a:tr h="603667">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8</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7"/>
                        </a:rPr>
                        <a:t>static String join(CharSequence delimiter, CharSequence... elements)</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returns a joined string.</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110584686"/>
                  </a:ext>
                </a:extLst>
              </a:tr>
              <a:tr h="603667">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9</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7"/>
                        </a:rPr>
                        <a:t>static String join(</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7"/>
                        </a:rPr>
                        <a:t>CharSequence</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7"/>
                        </a:rPr>
                        <a:t> delimiter, </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7"/>
                        </a:rPr>
                        <a:t>Iterable</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7"/>
                        </a:rPr>
                        <a:t>&lt;? extends </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7"/>
                        </a:rPr>
                        <a:t>CharSequence</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7"/>
                        </a:rPr>
                        <a:t>&gt; elements)</a:t>
                      </a:r>
                      <a:endParaRPr lang="en-US" sz="1800" dirty="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dirty="0">
                          <a:solidFill>
                            <a:srgbClr val="000000"/>
                          </a:solidFill>
                          <a:effectLst/>
                          <a:latin typeface="Times New Roman" panose="02020603050405020304" pitchFamily="18" charset="0"/>
                          <a:cs typeface="Times New Roman" panose="02020603050405020304" pitchFamily="18" charset="0"/>
                        </a:rPr>
                        <a:t>returns a joined string.</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285962563"/>
                  </a:ext>
                </a:extLst>
              </a:tr>
              <a:tr h="408343">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10</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8"/>
                        </a:rPr>
                        <a:t>boolean equals(Object another)</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checks the equality of string with the given object.</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892924884"/>
                  </a:ext>
                </a:extLst>
              </a:tr>
              <a:tr h="321738">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11</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9"/>
                        </a:rPr>
                        <a:t>boolean isEmpty()</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checks if string is empty.</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09429018"/>
                  </a:ext>
                </a:extLst>
              </a:tr>
              <a:tr h="321738">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12</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10"/>
                        </a:rPr>
                        <a:t>String concat(String str)</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concatenates the specified string.</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600486584"/>
                  </a:ext>
                </a:extLst>
              </a:tr>
              <a:tr h="408343">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13</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11"/>
                        </a:rPr>
                        <a:t>String replace(char old, char new)</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replaces all occurrences of the specified char value.</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110891741"/>
                  </a:ext>
                </a:extLst>
              </a:tr>
              <a:tr h="408343">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14</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11"/>
                        </a:rPr>
                        <a:t>String replace(</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11"/>
                        </a:rPr>
                        <a:t>CharSequence</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11"/>
                        </a:rPr>
                        <a:t> old, </a:t>
                      </a:r>
                      <a:r>
                        <a:rPr lang="en-US" sz="1800" u="none" strike="noStrike" dirty="0" err="1">
                          <a:solidFill>
                            <a:srgbClr val="008000"/>
                          </a:solidFill>
                          <a:effectLst/>
                          <a:latin typeface="Times New Roman" panose="02020603050405020304" pitchFamily="18" charset="0"/>
                          <a:cs typeface="Times New Roman" panose="02020603050405020304" pitchFamily="18" charset="0"/>
                          <a:hlinkClick r:id="rId11"/>
                        </a:rPr>
                        <a:t>CharSequence</a:t>
                      </a:r>
                      <a:r>
                        <a:rPr lang="en-US" sz="1800" u="none" strike="noStrike" dirty="0">
                          <a:solidFill>
                            <a:srgbClr val="008000"/>
                          </a:solidFill>
                          <a:effectLst/>
                          <a:latin typeface="Times New Roman" panose="02020603050405020304" pitchFamily="18" charset="0"/>
                          <a:cs typeface="Times New Roman" panose="02020603050405020304" pitchFamily="18" charset="0"/>
                          <a:hlinkClick r:id="rId11"/>
                        </a:rPr>
                        <a:t> new)</a:t>
                      </a:r>
                      <a:endParaRPr lang="en-US" sz="1800" dirty="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replaces all occurrences of the specified CharSequence.</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372247436"/>
                  </a:ext>
                </a:extLst>
              </a:tr>
              <a:tr h="321738">
                <a:tc>
                  <a:txBody>
                    <a:bodyPr/>
                    <a:lstStyle/>
                    <a:p>
                      <a:pPr algn="l" fontAlgn="t"/>
                      <a:r>
                        <a:rPr lang="en-US" sz="1800">
                          <a:solidFill>
                            <a:srgbClr val="000000"/>
                          </a:solidFill>
                          <a:effectLst/>
                          <a:latin typeface="Times New Roman" panose="02020603050405020304" pitchFamily="18" charset="0"/>
                          <a:cs typeface="Times New Roman" panose="02020603050405020304" pitchFamily="18" charset="0"/>
                        </a:rPr>
                        <a:t>15</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u="none" strike="noStrike">
                          <a:solidFill>
                            <a:srgbClr val="008000"/>
                          </a:solidFill>
                          <a:effectLst/>
                          <a:latin typeface="Times New Roman" panose="02020603050405020304" pitchFamily="18" charset="0"/>
                          <a:cs typeface="Times New Roman" panose="02020603050405020304" pitchFamily="18" charset="0"/>
                          <a:hlinkClick r:id="rId12"/>
                        </a:rPr>
                        <a:t>static String equalsIgnoreCase(String another)</a:t>
                      </a:r>
                      <a:endParaRPr lang="en-US" sz="1800">
                        <a:solidFill>
                          <a:srgbClr val="000000"/>
                        </a:solidFill>
                        <a:effectLst/>
                        <a:latin typeface="Times New Roman" panose="02020603050405020304" pitchFamily="18" charset="0"/>
                        <a:cs typeface="Times New Roman" panose="02020603050405020304" pitchFamily="18" charset="0"/>
                      </a:endParaRP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800" dirty="0">
                          <a:solidFill>
                            <a:srgbClr val="000000"/>
                          </a:solidFill>
                          <a:effectLst/>
                          <a:latin typeface="Times New Roman" panose="02020603050405020304" pitchFamily="18" charset="0"/>
                          <a:cs typeface="Times New Roman" panose="02020603050405020304" pitchFamily="18" charset="0"/>
                        </a:rPr>
                        <a:t>compares another string. It doesn't check case.</a:t>
                      </a:r>
                    </a:p>
                  </a:txBody>
                  <a:tcPr marL="21520" marR="21520" marT="21520" marB="2152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177504009"/>
                  </a:ext>
                </a:extLst>
              </a:tr>
            </a:tbl>
          </a:graphicData>
        </a:graphic>
      </p:graphicFrame>
    </p:spTree>
    <p:extLst>
      <p:ext uri="{BB962C8B-B14F-4D97-AF65-F5344CB8AC3E}">
        <p14:creationId xmlns:p14="http://schemas.microsoft.com/office/powerpoint/2010/main" val="32418959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362239" y="312484"/>
            <a:ext cx="11692921" cy="6257745"/>
          </a:xfrm>
          <a:prstGeom prst="rect">
            <a:avLst/>
          </a:prstGeom>
        </p:spPr>
      </p:pic>
    </p:spTree>
    <p:extLst>
      <p:ext uri="{BB962C8B-B14F-4D97-AF65-F5344CB8AC3E}">
        <p14:creationId xmlns:p14="http://schemas.microsoft.com/office/powerpoint/2010/main" val="14377840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492412" y="271145"/>
            <a:ext cx="11164768" cy="5567952"/>
          </a:xfrm>
          <a:prstGeom prst="rect">
            <a:avLst/>
          </a:prstGeom>
        </p:spPr>
      </p:pic>
    </p:spTree>
    <p:extLst>
      <p:ext uri="{BB962C8B-B14F-4D97-AF65-F5344CB8AC3E}">
        <p14:creationId xmlns:p14="http://schemas.microsoft.com/office/powerpoint/2010/main" val="1327570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515575" y="365124"/>
            <a:ext cx="9555888" cy="6626077"/>
          </a:xfrm>
          <a:prstGeom prst="rect">
            <a:avLst/>
          </a:prstGeom>
        </p:spPr>
      </p:pic>
    </p:spTree>
    <p:extLst>
      <p:ext uri="{BB962C8B-B14F-4D97-AF65-F5344CB8AC3E}">
        <p14:creationId xmlns:p14="http://schemas.microsoft.com/office/powerpoint/2010/main" val="22702223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838199" y="365124"/>
            <a:ext cx="11045311" cy="5787481"/>
          </a:xfrm>
          <a:prstGeom prst="rect">
            <a:avLst/>
          </a:prstGeom>
        </p:spPr>
      </p:pic>
    </p:spTree>
    <p:extLst>
      <p:ext uri="{BB962C8B-B14F-4D97-AF65-F5344CB8AC3E}">
        <p14:creationId xmlns:p14="http://schemas.microsoft.com/office/powerpoint/2010/main" val="37694050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629713" y="365124"/>
            <a:ext cx="11459493" cy="5029835"/>
          </a:xfrm>
          <a:prstGeom prst="rect">
            <a:avLst/>
          </a:prstGeom>
        </p:spPr>
      </p:pic>
    </p:spTree>
    <p:extLst>
      <p:ext uri="{BB962C8B-B14F-4D97-AF65-F5344CB8AC3E}">
        <p14:creationId xmlns:p14="http://schemas.microsoft.com/office/powerpoint/2010/main" val="136188555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u="sng" dirty="0">
                <a:solidFill>
                  <a:srgbClr val="610B38"/>
                </a:solidFill>
                <a:latin typeface="erdana"/>
              </a:rPr>
              <a:t>Java finally block</a:t>
            </a:r>
          </a:p>
        </p:txBody>
      </p:sp>
      <p:sp>
        <p:nvSpPr>
          <p:cNvPr id="3" name="Content Placeholder 2"/>
          <p:cNvSpPr>
            <a:spLocks noGrp="1"/>
          </p:cNvSpPr>
          <p:nvPr>
            <p:ph idx="1"/>
          </p:nvPr>
        </p:nvSpPr>
        <p:spPr>
          <a:xfrm>
            <a:off x="707572" y="1368425"/>
            <a:ext cx="10515600" cy="4351338"/>
          </a:xfrm>
        </p:spPr>
        <p:txBody>
          <a:bodyPr/>
          <a:lstStyle/>
          <a:p>
            <a:r>
              <a:rPr lang="en-US" b="1" dirty="0">
                <a:solidFill>
                  <a:srgbClr val="000000"/>
                </a:solidFill>
                <a:latin typeface="Times New Roman" panose="02020603050405020304" pitchFamily="18" charset="0"/>
                <a:cs typeface="Times New Roman" panose="02020603050405020304" pitchFamily="18" charset="0"/>
              </a:rPr>
              <a:t>Java finally block</a:t>
            </a:r>
            <a:r>
              <a:rPr lang="en-US" dirty="0">
                <a:solidFill>
                  <a:srgbClr val="000000"/>
                </a:solidFill>
                <a:latin typeface="Times New Roman" panose="02020603050405020304" pitchFamily="18" charset="0"/>
                <a:cs typeface="Times New Roman" panose="02020603050405020304" pitchFamily="18" charset="0"/>
              </a:rPr>
              <a:t> is a block that is used </a:t>
            </a:r>
            <a:r>
              <a:rPr lang="en-US" i="1" dirty="0">
                <a:solidFill>
                  <a:srgbClr val="000000"/>
                </a:solidFill>
                <a:latin typeface="Times New Roman" panose="02020603050405020304" pitchFamily="18" charset="0"/>
                <a:cs typeface="Times New Roman" panose="02020603050405020304" pitchFamily="18" charset="0"/>
              </a:rPr>
              <a:t>to execute important code</a:t>
            </a:r>
            <a:r>
              <a:rPr lang="en-US" dirty="0">
                <a:solidFill>
                  <a:srgbClr val="000000"/>
                </a:solidFill>
                <a:latin typeface="Times New Roman" panose="02020603050405020304" pitchFamily="18" charset="0"/>
                <a:cs typeface="Times New Roman" panose="02020603050405020304" pitchFamily="18" charset="0"/>
              </a:rPr>
              <a:t> such as closing connection, stream etc.</a:t>
            </a:r>
          </a:p>
          <a:p>
            <a:r>
              <a:rPr lang="en-US" dirty="0">
                <a:solidFill>
                  <a:srgbClr val="000000"/>
                </a:solidFill>
                <a:latin typeface="Times New Roman" panose="02020603050405020304" pitchFamily="18" charset="0"/>
                <a:cs typeface="Times New Roman" panose="02020603050405020304" pitchFamily="18" charset="0"/>
              </a:rPr>
              <a:t>Java finally block is always executed whether exception is handled or not.</a:t>
            </a:r>
          </a:p>
          <a:p>
            <a:r>
              <a:rPr lang="en-US" dirty="0">
                <a:solidFill>
                  <a:srgbClr val="000000"/>
                </a:solidFill>
                <a:latin typeface="Times New Roman" panose="02020603050405020304" pitchFamily="18" charset="0"/>
                <a:cs typeface="Times New Roman" panose="02020603050405020304" pitchFamily="18" charset="0"/>
              </a:rPr>
              <a:t>Java finally block follows try or catch block.</a:t>
            </a:r>
          </a:p>
          <a:p>
            <a:r>
              <a:rPr lang="en-US" dirty="0">
                <a:latin typeface="Times New Roman" panose="02020603050405020304" pitchFamily="18" charset="0"/>
                <a:cs typeface="Times New Roman" panose="02020603050405020304" pitchFamily="18" charset="0"/>
              </a:rPr>
              <a:t>Finally block in java can be used to put "cleanup" code such as closing a file, closing connection etc.</a:t>
            </a:r>
          </a:p>
          <a:p>
            <a:endParaRPr lang="en-US" dirty="0">
              <a:solidFill>
                <a:srgbClr val="000000"/>
              </a:solidFill>
              <a:latin typeface="verdana" panose="020B0604030504040204" pitchFamily="34" charset="0"/>
            </a:endParaRPr>
          </a:p>
          <a:p>
            <a:endParaRPr lang="en-US" dirty="0"/>
          </a:p>
        </p:txBody>
      </p:sp>
    </p:spTree>
    <p:extLst>
      <p:ext uri="{BB962C8B-B14F-4D97-AF65-F5344CB8AC3E}">
        <p14:creationId xmlns:p14="http://schemas.microsoft.com/office/powerpoint/2010/main" val="16272308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3331189" y="262713"/>
            <a:ext cx="5529621" cy="6595287"/>
          </a:xfrm>
          <a:prstGeom prst="rect">
            <a:avLst/>
          </a:prstGeom>
        </p:spPr>
      </p:pic>
    </p:spTree>
    <p:extLst>
      <p:ext uri="{BB962C8B-B14F-4D97-AF65-F5344CB8AC3E}">
        <p14:creationId xmlns:p14="http://schemas.microsoft.com/office/powerpoint/2010/main" val="274119447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517" y="-151175"/>
            <a:ext cx="10515600" cy="614589"/>
          </a:xfrm>
        </p:spPr>
        <p:txBody>
          <a:bodyPr>
            <a:normAutofit fontScale="90000"/>
          </a:bodyPr>
          <a:lstStyle/>
          <a:p>
            <a:r>
              <a:rPr lang="en-US" dirty="0"/>
              <a:t>File Class</a:t>
            </a:r>
          </a:p>
        </p:txBody>
      </p:sp>
      <p:pic>
        <p:nvPicPr>
          <p:cNvPr id="4" name="Content Placeholder 3"/>
          <p:cNvPicPr>
            <a:picLocks noGrp="1" noChangeAspect="1"/>
          </p:cNvPicPr>
          <p:nvPr>
            <p:ph idx="1"/>
          </p:nvPr>
        </p:nvPicPr>
        <p:blipFill>
          <a:blip r:embed="rId2"/>
          <a:stretch>
            <a:fillRect/>
          </a:stretch>
        </p:blipFill>
        <p:spPr>
          <a:xfrm>
            <a:off x="1726476" y="325936"/>
            <a:ext cx="10408494" cy="6688244"/>
          </a:xfrm>
          <a:prstGeom prst="rect">
            <a:avLst/>
          </a:prstGeom>
        </p:spPr>
      </p:pic>
    </p:spTree>
    <p:extLst>
      <p:ext uri="{BB962C8B-B14F-4D97-AF65-F5344CB8AC3E}">
        <p14:creationId xmlns:p14="http://schemas.microsoft.com/office/powerpoint/2010/main" val="237822816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09" y="404315"/>
            <a:ext cx="10515600" cy="588464"/>
          </a:xfrm>
        </p:spPr>
        <p:txBody>
          <a:bodyPr>
            <a:normAutofit/>
          </a:bodyPr>
          <a:lstStyle/>
          <a:p>
            <a:r>
              <a:rPr lang="en-US" sz="3200" b="1" u="sng" dirty="0"/>
              <a:t>Hierarchy of Java Exception classes</a:t>
            </a:r>
          </a:p>
        </p:txBody>
      </p:sp>
      <p:pic>
        <p:nvPicPr>
          <p:cNvPr id="1026" name="Picture 2" descr="hierarchy of exception handli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096000" y="0"/>
            <a:ext cx="5569131" cy="70745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04949" y="1619793"/>
            <a:ext cx="5094515" cy="3600986"/>
          </a:xfrm>
          <a:prstGeom prst="rect">
            <a:avLst/>
          </a:prstGeom>
          <a:noFill/>
        </p:spPr>
        <p:txBody>
          <a:bodyPr wrap="square" rtlCol="0">
            <a:spAutoFit/>
          </a:bodyPr>
          <a:lstStyle/>
          <a:p>
            <a:r>
              <a:rPr lang="en-US" sz="2400" b="1" u="sng" dirty="0"/>
              <a:t>Errors</a:t>
            </a:r>
          </a:p>
          <a:p>
            <a:pPr marL="914400" lvl="1" indent="-457200">
              <a:buFont typeface="+mj-lt"/>
              <a:buAutoNum type="arabicPeriod"/>
            </a:pPr>
            <a:r>
              <a:rPr lang="en-US" sz="2400" dirty="0"/>
              <a:t>Syntax errors</a:t>
            </a:r>
          </a:p>
          <a:p>
            <a:pPr marL="914400" lvl="1" indent="-457200">
              <a:buFont typeface="+mj-lt"/>
              <a:buAutoNum type="arabicPeriod"/>
            </a:pPr>
            <a:r>
              <a:rPr lang="en-US" sz="2400" dirty="0"/>
              <a:t>Runtime Errors</a:t>
            </a:r>
          </a:p>
          <a:p>
            <a:pPr marL="914400" lvl="1" indent="-457200">
              <a:buFont typeface="+mj-lt"/>
              <a:buAutoNum type="arabicPeriod"/>
            </a:pPr>
            <a:r>
              <a:rPr lang="en-US" sz="2400" dirty="0"/>
              <a:t>Logical Errors</a:t>
            </a:r>
          </a:p>
          <a:p>
            <a:endParaRPr lang="en-US" sz="2400" dirty="0"/>
          </a:p>
          <a:p>
            <a:r>
              <a:rPr lang="en-US" sz="2400" b="1" u="sng" dirty="0"/>
              <a:t>Statements:</a:t>
            </a:r>
          </a:p>
          <a:p>
            <a:pPr marL="914400" lvl="1" indent="-457200">
              <a:buFont typeface="+mj-lt"/>
              <a:buAutoNum type="arabicPeriod"/>
            </a:pPr>
            <a:r>
              <a:rPr lang="en-US" sz="2400" dirty="0"/>
              <a:t>Normal Statements</a:t>
            </a:r>
          </a:p>
          <a:p>
            <a:pPr marL="914400" lvl="1" indent="-457200">
              <a:buFont typeface="+mj-lt"/>
              <a:buAutoNum type="arabicPeriod"/>
            </a:pPr>
            <a:r>
              <a:rPr lang="en-US" sz="2400" dirty="0"/>
              <a:t>Critical Statements</a:t>
            </a:r>
          </a:p>
          <a:p>
            <a:endParaRPr lang="en-US" dirty="0"/>
          </a:p>
          <a:p>
            <a:endParaRPr lang="en-US" dirty="0"/>
          </a:p>
        </p:txBody>
      </p:sp>
    </p:spTree>
    <p:extLst>
      <p:ext uri="{BB962C8B-B14F-4D97-AF65-F5344CB8AC3E}">
        <p14:creationId xmlns:p14="http://schemas.microsoft.com/office/powerpoint/2010/main" val="10958961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u="sng" dirty="0"/>
              <a:t>Java Exception Handling using a try-catch statement </a:t>
            </a:r>
          </a:p>
        </p:txBody>
      </p:sp>
      <p:sp>
        <p:nvSpPr>
          <p:cNvPr id="3" name="Content Placeholder 2"/>
          <p:cNvSpPr>
            <a:spLocks noGrp="1"/>
          </p:cNvSpPr>
          <p:nvPr>
            <p:ph idx="1"/>
          </p:nvPr>
        </p:nvSpPr>
        <p:spPr/>
        <p:txBody>
          <a:bodyPr>
            <a:normAutofit/>
          </a:bodyPr>
          <a:lstStyle/>
          <a:p>
            <a:pPr marL="0" indent="0">
              <a:buNone/>
            </a:pPr>
            <a:r>
              <a:rPr lang="en-US" sz="2200" b="1" dirty="0">
                <a:solidFill>
                  <a:srgbClr val="006699"/>
                </a:solidFill>
                <a:latin typeface="verdana" panose="020B0604030504040204" pitchFamily="34" charset="0"/>
              </a:rPr>
              <a:t>public</a:t>
            </a: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class</a:t>
            </a:r>
            <a:r>
              <a:rPr lang="en-US" sz="2200" dirty="0">
                <a:solidFill>
                  <a:srgbClr val="000000"/>
                </a:solidFill>
                <a:latin typeface="verdana" panose="020B0604030504040204" pitchFamily="34" charset="0"/>
              </a:rPr>
              <a:t> </a:t>
            </a:r>
            <a:r>
              <a:rPr lang="en-US" sz="2200" dirty="0" err="1">
                <a:solidFill>
                  <a:srgbClr val="000000"/>
                </a:solidFill>
                <a:latin typeface="verdana" panose="020B0604030504040204" pitchFamily="34" charset="0"/>
              </a:rPr>
              <a:t>JavaExceptionExample</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public</a:t>
            </a: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static</a:t>
            </a: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void</a:t>
            </a:r>
            <a:r>
              <a:rPr lang="en-US" sz="2200" dirty="0">
                <a:solidFill>
                  <a:srgbClr val="000000"/>
                </a:solidFill>
                <a:latin typeface="verdana" panose="020B0604030504040204" pitchFamily="34" charset="0"/>
              </a:rPr>
              <a:t> main(String </a:t>
            </a:r>
            <a:r>
              <a:rPr lang="en-US" sz="2200" dirty="0" err="1">
                <a:solidFill>
                  <a:srgbClr val="000000"/>
                </a:solidFill>
                <a:latin typeface="verdana" panose="020B0604030504040204" pitchFamily="34" charset="0"/>
              </a:rPr>
              <a:t>args</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try</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dirty="0">
                <a:solidFill>
                  <a:srgbClr val="008200"/>
                </a:solidFill>
                <a:latin typeface="verdana" panose="020B0604030504040204" pitchFamily="34" charset="0"/>
              </a:rPr>
              <a:t>//code that may raise exception</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b="1" dirty="0" err="1">
                <a:solidFill>
                  <a:srgbClr val="006699"/>
                </a:solidFill>
                <a:latin typeface="verdana" panose="020B0604030504040204" pitchFamily="34" charset="0"/>
              </a:rPr>
              <a:t>int</a:t>
            </a:r>
            <a:r>
              <a:rPr lang="en-US" sz="2200" dirty="0">
                <a:solidFill>
                  <a:srgbClr val="000000"/>
                </a:solidFill>
                <a:latin typeface="verdana" panose="020B0604030504040204" pitchFamily="34" charset="0"/>
              </a:rPr>
              <a:t> data=</a:t>
            </a:r>
            <a:r>
              <a:rPr lang="en-US" sz="2200" dirty="0">
                <a:solidFill>
                  <a:srgbClr val="C00000"/>
                </a:solidFill>
                <a:latin typeface="verdana" panose="020B0604030504040204" pitchFamily="34" charset="0"/>
              </a:rPr>
              <a:t>100</a:t>
            </a:r>
            <a:r>
              <a:rPr lang="en-US" sz="2200" dirty="0">
                <a:solidFill>
                  <a:srgbClr val="000000"/>
                </a:solidFill>
                <a:latin typeface="verdana" panose="020B0604030504040204" pitchFamily="34" charset="0"/>
              </a:rPr>
              <a:t>/</a:t>
            </a:r>
            <a:r>
              <a:rPr lang="en-US" sz="2200" dirty="0">
                <a:solidFill>
                  <a:srgbClr val="C00000"/>
                </a:solidFill>
                <a:latin typeface="verdana" panose="020B0604030504040204" pitchFamily="34" charset="0"/>
              </a:rPr>
              <a:t>0</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catch</a:t>
            </a:r>
            <a:r>
              <a:rPr lang="en-US" sz="2200" dirty="0">
                <a:solidFill>
                  <a:srgbClr val="000000"/>
                </a:solidFill>
                <a:latin typeface="verdana" panose="020B0604030504040204" pitchFamily="34" charset="0"/>
              </a:rPr>
              <a:t>(</a:t>
            </a:r>
            <a:r>
              <a:rPr lang="en-US" sz="2200" dirty="0" err="1">
                <a:solidFill>
                  <a:srgbClr val="000000"/>
                </a:solidFill>
                <a:latin typeface="verdana" panose="020B0604030504040204" pitchFamily="34" charset="0"/>
              </a:rPr>
              <a:t>ArithmeticException</a:t>
            </a:r>
            <a:r>
              <a:rPr lang="en-US" sz="2200" dirty="0">
                <a:solidFill>
                  <a:srgbClr val="000000"/>
                </a:solidFill>
                <a:latin typeface="verdana" panose="020B0604030504040204" pitchFamily="34" charset="0"/>
              </a:rPr>
              <a:t> e){</a:t>
            </a:r>
            <a:r>
              <a:rPr lang="en-US" sz="2200" dirty="0" err="1">
                <a:solidFill>
                  <a:srgbClr val="000000"/>
                </a:solidFill>
                <a:latin typeface="verdana" panose="020B0604030504040204" pitchFamily="34" charset="0"/>
              </a:rPr>
              <a:t>System.out.println</a:t>
            </a:r>
            <a:r>
              <a:rPr lang="en-US" sz="2200" dirty="0">
                <a:solidFill>
                  <a:srgbClr val="000000"/>
                </a:solidFill>
                <a:latin typeface="verdana" panose="020B0604030504040204" pitchFamily="34" charset="0"/>
              </a:rPr>
              <a:t>(e);}  </a:t>
            </a:r>
          </a:p>
          <a:p>
            <a:pPr marL="0" indent="0">
              <a:buNone/>
            </a:pPr>
            <a:r>
              <a:rPr lang="en-US" sz="2200" dirty="0">
                <a:solidFill>
                  <a:srgbClr val="000000"/>
                </a:solidFill>
                <a:latin typeface="verdana" panose="020B0604030504040204" pitchFamily="34" charset="0"/>
              </a:rPr>
              <a:t>   </a:t>
            </a:r>
            <a:r>
              <a:rPr lang="en-US" sz="2200" dirty="0">
                <a:solidFill>
                  <a:srgbClr val="008200"/>
                </a:solidFill>
                <a:latin typeface="verdana" panose="020B0604030504040204" pitchFamily="34" charset="0"/>
              </a:rPr>
              <a:t>//rest code of the program </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dirty="0" err="1">
                <a:solidFill>
                  <a:srgbClr val="000000"/>
                </a:solidFill>
                <a:latin typeface="verdana" panose="020B0604030504040204" pitchFamily="34" charset="0"/>
              </a:rPr>
              <a:t>System.out.println</a:t>
            </a:r>
            <a:r>
              <a:rPr lang="en-US" sz="2200" dirty="0">
                <a:solidFill>
                  <a:srgbClr val="000000"/>
                </a:solidFill>
                <a:latin typeface="verdana" panose="020B0604030504040204" pitchFamily="34" charset="0"/>
              </a:rPr>
              <a:t>(</a:t>
            </a:r>
            <a:r>
              <a:rPr lang="en-US" sz="2200" dirty="0">
                <a:solidFill>
                  <a:srgbClr val="0000FF"/>
                </a:solidFill>
                <a:latin typeface="verdana" panose="020B0604030504040204" pitchFamily="34" charset="0"/>
              </a:rPr>
              <a:t>"rest of the code..."</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  </a:t>
            </a:r>
          </a:p>
          <a:p>
            <a:pPr marL="0" indent="0">
              <a:buNone/>
            </a:pPr>
            <a:r>
              <a:rPr lang="en-US" sz="2200" dirty="0">
                <a:solidFill>
                  <a:srgbClr val="000000"/>
                </a:solidFill>
                <a:latin typeface="verdana" panose="020B0604030504040204" pitchFamily="34" charset="0"/>
              </a:rPr>
              <a:t>}</a:t>
            </a: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31556067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484368"/>
          </a:xfrm>
        </p:spPr>
        <p:txBody>
          <a:bodyPr>
            <a:normAutofit/>
          </a:bodyPr>
          <a:lstStyle/>
          <a:p>
            <a:endParaRPr lang="en-US" dirty="0"/>
          </a:p>
        </p:txBody>
      </p:sp>
      <p:sp>
        <p:nvSpPr>
          <p:cNvPr id="3" name="Subtitle 2"/>
          <p:cNvSpPr>
            <a:spLocks noGrp="1"/>
          </p:cNvSpPr>
          <p:nvPr>
            <p:ph type="subTitle" idx="1"/>
          </p:nvPr>
        </p:nvSpPr>
        <p:spPr>
          <a:xfrm>
            <a:off x="687977" y="2429691"/>
            <a:ext cx="11146972" cy="2919549"/>
          </a:xfrm>
        </p:spPr>
        <p:txBody>
          <a:bodyPr/>
          <a:lstStyle/>
          <a:p>
            <a:pPr algn="l"/>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87458583"/>
              </p:ext>
            </p:extLst>
          </p:nvPr>
        </p:nvGraphicFramePr>
        <p:xfrm>
          <a:off x="99811" y="638837"/>
          <a:ext cx="12092188" cy="4925940"/>
        </p:xfrm>
        <a:graphic>
          <a:graphicData uri="http://schemas.openxmlformats.org/drawingml/2006/table">
            <a:tbl>
              <a:tblPr/>
              <a:tblGrid>
                <a:gridCol w="409640">
                  <a:extLst>
                    <a:ext uri="{9D8B030D-6E8A-4147-A177-3AD203B41FA5}">
                      <a16:colId xmlns:a16="http://schemas.microsoft.com/office/drawing/2014/main" val="619690747"/>
                    </a:ext>
                  </a:extLst>
                </a:gridCol>
                <a:gridCol w="4723569">
                  <a:extLst>
                    <a:ext uri="{9D8B030D-6E8A-4147-A177-3AD203B41FA5}">
                      <a16:colId xmlns:a16="http://schemas.microsoft.com/office/drawing/2014/main" val="2185665695"/>
                    </a:ext>
                  </a:extLst>
                </a:gridCol>
                <a:gridCol w="6958979">
                  <a:extLst>
                    <a:ext uri="{9D8B030D-6E8A-4147-A177-3AD203B41FA5}">
                      <a16:colId xmlns:a16="http://schemas.microsoft.com/office/drawing/2014/main" val="855733221"/>
                    </a:ext>
                  </a:extLst>
                </a:gridCol>
              </a:tblGrid>
              <a:tr h="317692">
                <a:tc>
                  <a:txBody>
                    <a:bodyPr/>
                    <a:lstStyle/>
                    <a:p>
                      <a:pPr algn="l" fontAlgn="t"/>
                      <a:r>
                        <a:rPr lang="en-US" sz="1600">
                          <a:solidFill>
                            <a:srgbClr val="000000"/>
                          </a:solidFill>
                          <a:effectLst/>
                          <a:latin typeface="verdana" panose="020B0604030504040204" pitchFamily="34" charset="0"/>
                        </a:rPr>
                        <a:t>16</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u="none" strike="noStrike" dirty="0">
                          <a:solidFill>
                            <a:srgbClr val="008000"/>
                          </a:solidFill>
                          <a:effectLst/>
                          <a:latin typeface="verdana" panose="020B0604030504040204" pitchFamily="34" charset="0"/>
                          <a:hlinkClick r:id="rId2"/>
                        </a:rPr>
                        <a:t>String[] split(String regex)</a:t>
                      </a:r>
                      <a:endParaRPr lang="en-US" sz="1600" dirty="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returns a split string matching regex.</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877515369"/>
                  </a:ext>
                </a:extLst>
              </a:tr>
              <a:tr h="389131">
                <a:tc>
                  <a:txBody>
                    <a:bodyPr/>
                    <a:lstStyle/>
                    <a:p>
                      <a:pPr algn="l" fontAlgn="t"/>
                      <a:r>
                        <a:rPr lang="en-US" sz="1600">
                          <a:solidFill>
                            <a:srgbClr val="000000"/>
                          </a:solidFill>
                          <a:effectLst/>
                          <a:latin typeface="verdana" panose="020B0604030504040204" pitchFamily="34" charset="0"/>
                        </a:rPr>
                        <a:t>17</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sv-SE" sz="1600" u="none" strike="noStrike">
                          <a:solidFill>
                            <a:srgbClr val="008000"/>
                          </a:solidFill>
                          <a:effectLst/>
                          <a:latin typeface="verdana" panose="020B0604030504040204" pitchFamily="34" charset="0"/>
                          <a:hlinkClick r:id="rId2"/>
                        </a:rPr>
                        <a:t>String[] split(String regex, int limit)</a:t>
                      </a:r>
                      <a:endParaRPr lang="sv-SE"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returns a split string matching regex and limit.</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094088352"/>
                  </a:ext>
                </a:extLst>
              </a:tr>
              <a:tr h="317692">
                <a:tc>
                  <a:txBody>
                    <a:bodyPr/>
                    <a:lstStyle/>
                    <a:p>
                      <a:pPr algn="l" fontAlgn="t"/>
                      <a:r>
                        <a:rPr lang="en-US" sz="1600">
                          <a:solidFill>
                            <a:srgbClr val="000000"/>
                          </a:solidFill>
                          <a:effectLst/>
                          <a:latin typeface="verdana" panose="020B0604030504040204" pitchFamily="34" charset="0"/>
                        </a:rPr>
                        <a:t>18</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u="none" strike="noStrike">
                          <a:solidFill>
                            <a:srgbClr val="008000"/>
                          </a:solidFill>
                          <a:effectLst/>
                          <a:latin typeface="verdana" panose="020B0604030504040204" pitchFamily="34" charset="0"/>
                          <a:hlinkClick r:id="rId3"/>
                        </a:rPr>
                        <a:t>String intern()</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returns an interned string.</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00510571"/>
                  </a:ext>
                </a:extLst>
              </a:tr>
              <a:tr h="317692">
                <a:tc>
                  <a:txBody>
                    <a:bodyPr/>
                    <a:lstStyle/>
                    <a:p>
                      <a:pPr algn="l" fontAlgn="t"/>
                      <a:r>
                        <a:rPr lang="en-US" sz="1600">
                          <a:solidFill>
                            <a:srgbClr val="000000"/>
                          </a:solidFill>
                          <a:effectLst/>
                          <a:latin typeface="verdana" panose="020B0604030504040204" pitchFamily="34" charset="0"/>
                        </a:rPr>
                        <a:t>19</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u="none" strike="noStrike">
                          <a:solidFill>
                            <a:srgbClr val="008000"/>
                          </a:solidFill>
                          <a:effectLst/>
                          <a:latin typeface="verdana" panose="020B0604030504040204" pitchFamily="34" charset="0"/>
                          <a:hlinkClick r:id="rId4"/>
                        </a:rPr>
                        <a:t>int indexOf(int ch)</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returns the specified char value index.</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475514829"/>
                  </a:ext>
                </a:extLst>
              </a:tr>
              <a:tr h="499159">
                <a:tc>
                  <a:txBody>
                    <a:bodyPr/>
                    <a:lstStyle/>
                    <a:p>
                      <a:pPr algn="l" fontAlgn="t"/>
                      <a:r>
                        <a:rPr lang="en-US" sz="1600">
                          <a:solidFill>
                            <a:srgbClr val="000000"/>
                          </a:solidFill>
                          <a:effectLst/>
                          <a:latin typeface="verdana" panose="020B0604030504040204" pitchFamily="34" charset="0"/>
                        </a:rPr>
                        <a:t>20</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u="none" strike="noStrike">
                          <a:solidFill>
                            <a:srgbClr val="008000"/>
                          </a:solidFill>
                          <a:effectLst/>
                          <a:latin typeface="verdana" panose="020B0604030504040204" pitchFamily="34" charset="0"/>
                          <a:hlinkClick r:id="rId4"/>
                        </a:rPr>
                        <a:t>int indexOf(int ch, int fromIndex)</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returns the specified char value index starting with given index.</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49147262"/>
                  </a:ext>
                </a:extLst>
              </a:tr>
              <a:tr h="317692">
                <a:tc>
                  <a:txBody>
                    <a:bodyPr/>
                    <a:lstStyle/>
                    <a:p>
                      <a:pPr algn="l" fontAlgn="t"/>
                      <a:r>
                        <a:rPr lang="en-US" sz="1600">
                          <a:solidFill>
                            <a:srgbClr val="000000"/>
                          </a:solidFill>
                          <a:effectLst/>
                          <a:latin typeface="verdana" panose="020B0604030504040204" pitchFamily="34" charset="0"/>
                        </a:rPr>
                        <a:t>21</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u="none" strike="noStrike">
                          <a:solidFill>
                            <a:srgbClr val="008000"/>
                          </a:solidFill>
                          <a:effectLst/>
                          <a:latin typeface="verdana" panose="020B0604030504040204" pitchFamily="34" charset="0"/>
                          <a:hlinkClick r:id="rId4"/>
                        </a:rPr>
                        <a:t>int indexOf(String substring)</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returns the specified substring index.</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346863369"/>
                  </a:ext>
                </a:extLst>
              </a:tr>
              <a:tr h="574974">
                <a:tc>
                  <a:txBody>
                    <a:bodyPr/>
                    <a:lstStyle/>
                    <a:p>
                      <a:pPr algn="l" fontAlgn="t"/>
                      <a:r>
                        <a:rPr lang="en-US" sz="1600">
                          <a:solidFill>
                            <a:srgbClr val="000000"/>
                          </a:solidFill>
                          <a:effectLst/>
                          <a:latin typeface="verdana" panose="020B0604030504040204" pitchFamily="34" charset="0"/>
                        </a:rPr>
                        <a:t>22</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u="none" strike="noStrike">
                          <a:solidFill>
                            <a:srgbClr val="008000"/>
                          </a:solidFill>
                          <a:effectLst/>
                          <a:latin typeface="verdana" panose="020B0604030504040204" pitchFamily="34" charset="0"/>
                          <a:hlinkClick r:id="rId4"/>
                        </a:rPr>
                        <a:t>int indexOf(String substring, int fromIndex)</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returns the specified substring index starting with given index.</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70427907"/>
                  </a:ext>
                </a:extLst>
              </a:tr>
              <a:tr h="317692">
                <a:tc>
                  <a:txBody>
                    <a:bodyPr/>
                    <a:lstStyle/>
                    <a:p>
                      <a:pPr algn="l" fontAlgn="t"/>
                      <a:r>
                        <a:rPr lang="en-US" sz="1600">
                          <a:solidFill>
                            <a:srgbClr val="000000"/>
                          </a:solidFill>
                          <a:effectLst/>
                          <a:latin typeface="verdana" panose="020B0604030504040204" pitchFamily="34" charset="0"/>
                        </a:rPr>
                        <a:t>23</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u="none" strike="noStrike">
                          <a:solidFill>
                            <a:srgbClr val="008000"/>
                          </a:solidFill>
                          <a:effectLst/>
                          <a:latin typeface="verdana" panose="020B0604030504040204" pitchFamily="34" charset="0"/>
                          <a:hlinkClick r:id="rId5"/>
                        </a:rPr>
                        <a:t>String toLowerCase()</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returns a string in lowercase.</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502123973"/>
                  </a:ext>
                </a:extLst>
              </a:tr>
              <a:tr h="389131">
                <a:tc>
                  <a:txBody>
                    <a:bodyPr/>
                    <a:lstStyle/>
                    <a:p>
                      <a:pPr algn="l" fontAlgn="t"/>
                      <a:r>
                        <a:rPr lang="en-US" sz="1600">
                          <a:solidFill>
                            <a:srgbClr val="000000"/>
                          </a:solidFill>
                          <a:effectLst/>
                          <a:latin typeface="verdana" panose="020B0604030504040204" pitchFamily="34" charset="0"/>
                        </a:rPr>
                        <a:t>24</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u="none" strike="noStrike">
                          <a:solidFill>
                            <a:srgbClr val="008000"/>
                          </a:solidFill>
                          <a:effectLst/>
                          <a:latin typeface="verdana" panose="020B0604030504040204" pitchFamily="34" charset="0"/>
                          <a:hlinkClick r:id="rId5"/>
                        </a:rPr>
                        <a:t>String toLowerCase(Locale l)</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returns a string in lowercase using specified locale.</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744301835"/>
                  </a:ext>
                </a:extLst>
              </a:tr>
              <a:tr h="317692">
                <a:tc>
                  <a:txBody>
                    <a:bodyPr/>
                    <a:lstStyle/>
                    <a:p>
                      <a:pPr algn="l" fontAlgn="t"/>
                      <a:r>
                        <a:rPr lang="en-US" sz="1600">
                          <a:solidFill>
                            <a:srgbClr val="000000"/>
                          </a:solidFill>
                          <a:effectLst/>
                          <a:latin typeface="verdana" panose="020B0604030504040204" pitchFamily="34" charset="0"/>
                        </a:rPr>
                        <a:t>25</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u="none" strike="noStrike">
                          <a:solidFill>
                            <a:srgbClr val="008000"/>
                          </a:solidFill>
                          <a:effectLst/>
                          <a:latin typeface="verdana" panose="020B0604030504040204" pitchFamily="34" charset="0"/>
                          <a:hlinkClick r:id="rId6"/>
                        </a:rPr>
                        <a:t>String toUpperCase()</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returns a string in uppercase.</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925588511"/>
                  </a:ext>
                </a:extLst>
              </a:tr>
              <a:tr h="389131">
                <a:tc>
                  <a:txBody>
                    <a:bodyPr/>
                    <a:lstStyle/>
                    <a:p>
                      <a:pPr algn="l" fontAlgn="t"/>
                      <a:r>
                        <a:rPr lang="en-US" sz="1600">
                          <a:solidFill>
                            <a:srgbClr val="000000"/>
                          </a:solidFill>
                          <a:effectLst/>
                          <a:latin typeface="verdana" panose="020B0604030504040204" pitchFamily="34" charset="0"/>
                        </a:rPr>
                        <a:t>26</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u="none" strike="noStrike">
                          <a:solidFill>
                            <a:srgbClr val="008000"/>
                          </a:solidFill>
                          <a:effectLst/>
                          <a:latin typeface="verdana" panose="020B0604030504040204" pitchFamily="34" charset="0"/>
                          <a:hlinkClick r:id="rId6"/>
                        </a:rPr>
                        <a:t>String toUpperCase(Locale l)</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a:solidFill>
                            <a:srgbClr val="000000"/>
                          </a:solidFill>
                          <a:effectLst/>
                          <a:latin typeface="verdana" panose="020B0604030504040204" pitchFamily="34" charset="0"/>
                        </a:rPr>
                        <a:t>returns a string in uppercase using specified locale.</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918395370"/>
                  </a:ext>
                </a:extLst>
              </a:tr>
              <a:tr h="389131">
                <a:tc>
                  <a:txBody>
                    <a:bodyPr/>
                    <a:lstStyle/>
                    <a:p>
                      <a:pPr algn="l" fontAlgn="t"/>
                      <a:r>
                        <a:rPr lang="en-US" sz="1600">
                          <a:solidFill>
                            <a:srgbClr val="000000"/>
                          </a:solidFill>
                          <a:effectLst/>
                          <a:latin typeface="verdana" panose="020B0604030504040204" pitchFamily="34" charset="0"/>
                        </a:rPr>
                        <a:t>27</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u="none" strike="noStrike">
                          <a:solidFill>
                            <a:srgbClr val="008000"/>
                          </a:solidFill>
                          <a:effectLst/>
                          <a:latin typeface="verdana" panose="020B0604030504040204" pitchFamily="34" charset="0"/>
                          <a:hlinkClick r:id="rId7"/>
                        </a:rPr>
                        <a:t>String trim()</a:t>
                      </a:r>
                      <a:endParaRPr lang="en-US" sz="160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600">
                          <a:solidFill>
                            <a:srgbClr val="000000"/>
                          </a:solidFill>
                          <a:effectLst/>
                          <a:latin typeface="verdana" panose="020B0604030504040204" pitchFamily="34" charset="0"/>
                        </a:rPr>
                        <a:t>removes beginning and ending spaces of this string.</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106600644"/>
                  </a:ext>
                </a:extLst>
              </a:tr>
              <a:tr h="389131">
                <a:tc>
                  <a:txBody>
                    <a:bodyPr/>
                    <a:lstStyle/>
                    <a:p>
                      <a:pPr algn="l" fontAlgn="t"/>
                      <a:r>
                        <a:rPr lang="en-US" sz="1600">
                          <a:solidFill>
                            <a:srgbClr val="000000"/>
                          </a:solidFill>
                          <a:effectLst/>
                          <a:latin typeface="verdana" panose="020B0604030504040204" pitchFamily="34" charset="0"/>
                        </a:rPr>
                        <a:t>28</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u="none" strike="noStrike" dirty="0">
                          <a:solidFill>
                            <a:srgbClr val="008000"/>
                          </a:solidFill>
                          <a:effectLst/>
                          <a:latin typeface="verdana" panose="020B0604030504040204" pitchFamily="34" charset="0"/>
                          <a:hlinkClick r:id="rId8"/>
                        </a:rPr>
                        <a:t>static String </a:t>
                      </a:r>
                      <a:r>
                        <a:rPr lang="en-US" sz="1600" u="none" strike="noStrike" dirty="0" err="1">
                          <a:solidFill>
                            <a:srgbClr val="008000"/>
                          </a:solidFill>
                          <a:effectLst/>
                          <a:latin typeface="verdana" panose="020B0604030504040204" pitchFamily="34" charset="0"/>
                          <a:hlinkClick r:id="rId8"/>
                        </a:rPr>
                        <a:t>valueOf</a:t>
                      </a:r>
                      <a:r>
                        <a:rPr lang="en-US" sz="1600" u="none" strike="noStrike" dirty="0">
                          <a:solidFill>
                            <a:srgbClr val="008000"/>
                          </a:solidFill>
                          <a:effectLst/>
                          <a:latin typeface="verdana" panose="020B0604030504040204" pitchFamily="34" charset="0"/>
                          <a:hlinkClick r:id="rId8"/>
                        </a:rPr>
                        <a:t>(</a:t>
                      </a:r>
                      <a:r>
                        <a:rPr lang="en-US" sz="1600" u="none" strike="noStrike" dirty="0" err="1">
                          <a:solidFill>
                            <a:srgbClr val="008000"/>
                          </a:solidFill>
                          <a:effectLst/>
                          <a:latin typeface="verdana" panose="020B0604030504040204" pitchFamily="34" charset="0"/>
                          <a:hlinkClick r:id="rId8"/>
                        </a:rPr>
                        <a:t>int</a:t>
                      </a:r>
                      <a:r>
                        <a:rPr lang="en-US" sz="1600" u="none" strike="noStrike" dirty="0">
                          <a:solidFill>
                            <a:srgbClr val="008000"/>
                          </a:solidFill>
                          <a:effectLst/>
                          <a:latin typeface="verdana" panose="020B0604030504040204" pitchFamily="34" charset="0"/>
                          <a:hlinkClick r:id="rId8"/>
                        </a:rPr>
                        <a:t> value)</a:t>
                      </a:r>
                      <a:endParaRPr lang="en-US" sz="1600" dirty="0">
                        <a:solidFill>
                          <a:srgbClr val="000000"/>
                        </a:solidFill>
                        <a:effectLst/>
                        <a:latin typeface="verdana" panose="020B0604030504040204" pitchFamily="34" charset="0"/>
                      </a:endParaRP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600" dirty="0">
                          <a:solidFill>
                            <a:srgbClr val="000000"/>
                          </a:solidFill>
                          <a:effectLst/>
                          <a:latin typeface="verdana" panose="020B0604030504040204" pitchFamily="34" charset="0"/>
                        </a:rPr>
                        <a:t>converts given type into string. It is an overloaded method.</a:t>
                      </a:r>
                    </a:p>
                  </a:txBody>
                  <a:tcPr marL="28627" marR="28627" marT="28627" marB="28627">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761792065"/>
                  </a:ext>
                </a:extLst>
              </a:tr>
            </a:tbl>
          </a:graphicData>
        </a:graphic>
      </p:graphicFrame>
    </p:spTree>
    <p:extLst>
      <p:ext uri="{BB962C8B-B14F-4D97-AF65-F5344CB8AC3E}">
        <p14:creationId xmlns:p14="http://schemas.microsoft.com/office/powerpoint/2010/main" val="112025520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u="sng" dirty="0"/>
              <a:t>Problem without exception handling</a:t>
            </a:r>
          </a:p>
        </p:txBody>
      </p:sp>
      <p:sp>
        <p:nvSpPr>
          <p:cNvPr id="3" name="Content Placeholder 2"/>
          <p:cNvSpPr>
            <a:spLocks noGrp="1"/>
          </p:cNvSpPr>
          <p:nvPr>
            <p:ph idx="1"/>
          </p:nvPr>
        </p:nvSpPr>
        <p:spPr/>
        <p:txBody>
          <a:bodyPr>
            <a:normAutofit fontScale="85000" lnSpcReduction="20000"/>
          </a:bodyPr>
          <a:lstStyle/>
          <a:p>
            <a:pPr marL="0" indent="0">
              <a:buNone/>
            </a:pP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class</a:t>
            </a:r>
            <a:r>
              <a:rPr lang="en-US" dirty="0">
                <a:solidFill>
                  <a:srgbClr val="000000"/>
                </a:solidFill>
                <a:latin typeface="verdana" panose="020B0604030504040204" pitchFamily="34" charset="0"/>
              </a:rPr>
              <a:t> TryCatchExample1 {  </a:t>
            </a:r>
          </a:p>
          <a:p>
            <a:pPr marL="0" indent="0">
              <a:buNone/>
            </a:pP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main(String[] </a:t>
            </a:r>
            <a:r>
              <a:rPr lang="en-US" dirty="0" err="1">
                <a:solidFill>
                  <a:srgbClr val="000000"/>
                </a:solidFill>
                <a:latin typeface="verdana" panose="020B0604030504040204" pitchFamily="34" charset="0"/>
              </a:rPr>
              <a:t>args</a:t>
            </a: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err="1">
                <a:solidFill>
                  <a:srgbClr val="006699"/>
                </a:solidFill>
                <a:latin typeface="verdana" panose="020B0604030504040204" pitchFamily="34" charset="0"/>
              </a:rPr>
              <a:t>int</a:t>
            </a:r>
            <a:r>
              <a:rPr lang="en-US" dirty="0">
                <a:solidFill>
                  <a:srgbClr val="000000"/>
                </a:solidFill>
                <a:latin typeface="verdana" panose="020B0604030504040204" pitchFamily="34" charset="0"/>
              </a:rPr>
              <a:t> data=</a:t>
            </a:r>
            <a:r>
              <a:rPr lang="en-US" dirty="0">
                <a:solidFill>
                  <a:srgbClr val="C00000"/>
                </a:solidFill>
                <a:latin typeface="verdana" panose="020B0604030504040204" pitchFamily="34" charset="0"/>
              </a:rPr>
              <a:t>50</a:t>
            </a:r>
            <a:r>
              <a:rPr lang="en-US" dirty="0">
                <a:solidFill>
                  <a:srgbClr val="000000"/>
                </a:solidFill>
                <a:latin typeface="verdana" panose="020B0604030504040204" pitchFamily="34" charset="0"/>
              </a:rPr>
              <a:t>/</a:t>
            </a:r>
            <a:r>
              <a:rPr lang="en-US" dirty="0">
                <a:solidFill>
                  <a:srgbClr val="C00000"/>
                </a:solidFill>
                <a:latin typeface="verdana" panose="020B0604030504040204" pitchFamily="34" charset="0"/>
              </a:rPr>
              <a:t>0</a:t>
            </a:r>
            <a:r>
              <a:rPr lang="en-US" dirty="0">
                <a:solidFill>
                  <a:srgbClr val="000000"/>
                </a:solidFill>
                <a:latin typeface="verdana" panose="020B0604030504040204" pitchFamily="34" charset="0"/>
              </a:rPr>
              <a:t>; </a:t>
            </a:r>
            <a:r>
              <a:rPr lang="en-US" dirty="0">
                <a:solidFill>
                  <a:srgbClr val="008200"/>
                </a:solidFill>
                <a:latin typeface="verdana" panose="020B0604030504040204" pitchFamily="34" charset="0"/>
              </a:rPr>
              <a:t>//may throw exception </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"rest of the code"</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361156320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200" b="1" u="sng" dirty="0"/>
              <a:t>Solution by exception handling</a:t>
            </a:r>
            <a:br>
              <a:rPr lang="en-US" dirty="0"/>
            </a:br>
            <a:endParaRPr lang="en-US" dirty="0"/>
          </a:p>
        </p:txBody>
      </p:sp>
      <p:sp>
        <p:nvSpPr>
          <p:cNvPr id="3" name="Content Placeholder 2"/>
          <p:cNvSpPr>
            <a:spLocks noGrp="1"/>
          </p:cNvSpPr>
          <p:nvPr>
            <p:ph idx="1"/>
          </p:nvPr>
        </p:nvSpPr>
        <p:spPr>
          <a:xfrm>
            <a:off x="838199" y="1123406"/>
            <a:ext cx="10630990" cy="5708468"/>
          </a:xfrm>
        </p:spPr>
        <p:txBody>
          <a:bodyPr>
            <a:normAutofit fontScale="70000" lnSpcReduction="20000"/>
          </a:bodyPr>
          <a:lstStyle/>
          <a:p>
            <a:pPr marL="0" indent="0">
              <a:buNone/>
            </a:pP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class</a:t>
            </a:r>
            <a:r>
              <a:rPr lang="en-US" dirty="0">
                <a:solidFill>
                  <a:srgbClr val="000000"/>
                </a:solidFill>
                <a:latin typeface="verdana" panose="020B0604030504040204" pitchFamily="34" charset="0"/>
              </a:rPr>
              <a:t> TryCatchExample2 {  </a:t>
            </a:r>
          </a:p>
          <a:p>
            <a:pPr marL="0" indent="0">
              <a:buNone/>
            </a:pP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main(String[] </a:t>
            </a:r>
            <a:r>
              <a:rPr lang="en-US" dirty="0" err="1">
                <a:solidFill>
                  <a:srgbClr val="000000"/>
                </a:solidFill>
                <a:latin typeface="verdana" panose="020B0604030504040204" pitchFamily="34" charset="0"/>
              </a:rPr>
              <a:t>args</a:t>
            </a: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try</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r>
              <a:rPr lang="en-US" b="1" dirty="0" err="1">
                <a:solidFill>
                  <a:srgbClr val="006699"/>
                </a:solidFill>
                <a:latin typeface="verdana" panose="020B0604030504040204" pitchFamily="34" charset="0"/>
              </a:rPr>
              <a:t>int</a:t>
            </a:r>
            <a:r>
              <a:rPr lang="en-US" dirty="0">
                <a:solidFill>
                  <a:srgbClr val="000000"/>
                </a:solidFill>
                <a:latin typeface="verdana" panose="020B0604030504040204" pitchFamily="34" charset="0"/>
              </a:rPr>
              <a:t> data=</a:t>
            </a:r>
            <a:r>
              <a:rPr lang="en-US" dirty="0">
                <a:solidFill>
                  <a:srgbClr val="C00000"/>
                </a:solidFill>
                <a:latin typeface="verdana" panose="020B0604030504040204" pitchFamily="34" charset="0"/>
              </a:rPr>
              <a:t>50</a:t>
            </a:r>
            <a:r>
              <a:rPr lang="en-US" dirty="0">
                <a:solidFill>
                  <a:srgbClr val="000000"/>
                </a:solidFill>
                <a:latin typeface="verdana" panose="020B0604030504040204" pitchFamily="34" charset="0"/>
              </a:rPr>
              <a:t>/</a:t>
            </a:r>
            <a:r>
              <a:rPr lang="en-US" dirty="0">
                <a:solidFill>
                  <a:srgbClr val="C00000"/>
                </a:solidFill>
                <a:latin typeface="verdana" panose="020B0604030504040204" pitchFamily="34" charset="0"/>
              </a:rPr>
              <a:t>0</a:t>
            </a:r>
            <a:r>
              <a:rPr lang="en-US" dirty="0">
                <a:solidFill>
                  <a:srgbClr val="000000"/>
                </a:solidFill>
                <a:latin typeface="verdana" panose="020B0604030504040204" pitchFamily="34" charset="0"/>
              </a:rPr>
              <a:t>; </a:t>
            </a:r>
            <a:r>
              <a:rPr lang="en-US" dirty="0">
                <a:solidFill>
                  <a:srgbClr val="008200"/>
                </a:solidFill>
                <a:latin typeface="verdana" panose="020B0604030504040204" pitchFamily="34" charset="0"/>
              </a:rPr>
              <a:t>//may throw exception </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r>
              <a:rPr lang="en-US" dirty="0">
                <a:solidFill>
                  <a:srgbClr val="008200"/>
                </a:solidFill>
                <a:latin typeface="verdana" panose="020B0604030504040204" pitchFamily="34" charset="0"/>
              </a:rPr>
              <a:t>//handling the exception</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catch</a:t>
            </a:r>
            <a:r>
              <a:rPr lang="en-US" dirty="0">
                <a:solidFill>
                  <a:srgbClr val="000000"/>
                </a:solidFill>
                <a:latin typeface="verdana" panose="020B0604030504040204" pitchFamily="34" charset="0"/>
              </a:rPr>
              <a:t>(</a:t>
            </a:r>
            <a:r>
              <a:rPr lang="en-US" dirty="0" err="1">
                <a:solidFill>
                  <a:srgbClr val="000000"/>
                </a:solidFill>
                <a:latin typeface="verdana" panose="020B0604030504040204" pitchFamily="34" charset="0"/>
              </a:rPr>
              <a:t>ArithmeticException</a:t>
            </a:r>
            <a:r>
              <a:rPr lang="en-US" dirty="0">
                <a:solidFill>
                  <a:srgbClr val="000000"/>
                </a:solidFill>
                <a:latin typeface="verdana" panose="020B0604030504040204" pitchFamily="34" charset="0"/>
              </a:rPr>
              <a:t> e)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(e);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"rest of the code"</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400159817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379458"/>
          </a:xfrm>
        </p:spPr>
        <p:txBody>
          <a:bodyPr>
            <a:normAutofit fontScale="90000"/>
          </a:bodyPr>
          <a:lstStyle/>
          <a:p>
            <a:endParaRPr lang="en-US" dirty="0"/>
          </a:p>
        </p:txBody>
      </p:sp>
      <p:sp>
        <p:nvSpPr>
          <p:cNvPr id="3" name="Content Placeholder 2"/>
          <p:cNvSpPr>
            <a:spLocks noGrp="1"/>
          </p:cNvSpPr>
          <p:nvPr>
            <p:ph idx="1"/>
          </p:nvPr>
        </p:nvSpPr>
        <p:spPr>
          <a:xfrm>
            <a:off x="838200" y="1054916"/>
            <a:ext cx="10657114" cy="5803083"/>
          </a:xfrm>
        </p:spPr>
        <p:txBody>
          <a:bodyPr>
            <a:normAutofit fontScale="40000" lnSpcReduction="20000"/>
          </a:bodyPr>
          <a:lstStyle/>
          <a:p>
            <a:pPr marL="0" indent="0">
              <a:buNone/>
            </a:pPr>
            <a:r>
              <a:rPr lang="en-US" sz="4800" b="1" dirty="0">
                <a:solidFill>
                  <a:srgbClr val="006699"/>
                </a:solidFill>
                <a:latin typeface="verdana" panose="020B0604030504040204" pitchFamily="34" charset="0"/>
              </a:rPr>
              <a:t>public</a:t>
            </a:r>
            <a:r>
              <a:rPr lang="en-US" sz="4800" dirty="0">
                <a:solidFill>
                  <a:srgbClr val="000000"/>
                </a:solidFill>
                <a:latin typeface="verdana" panose="020B0604030504040204" pitchFamily="34" charset="0"/>
              </a:rPr>
              <a:t> </a:t>
            </a:r>
            <a:r>
              <a:rPr lang="en-US" sz="4800" b="1" dirty="0">
                <a:solidFill>
                  <a:srgbClr val="006699"/>
                </a:solidFill>
                <a:latin typeface="verdana" panose="020B0604030504040204" pitchFamily="34" charset="0"/>
              </a:rPr>
              <a:t>class</a:t>
            </a:r>
            <a:r>
              <a:rPr lang="en-US" sz="4800" dirty="0">
                <a:solidFill>
                  <a:srgbClr val="000000"/>
                </a:solidFill>
                <a:latin typeface="verdana" panose="020B0604030504040204" pitchFamily="34" charset="0"/>
              </a:rPr>
              <a:t> TryCatchExample9 {  </a:t>
            </a:r>
          </a:p>
          <a:p>
            <a:pPr marL="0" indent="0">
              <a:buNone/>
            </a:pPr>
            <a:r>
              <a:rPr lang="en-US" sz="4800" dirty="0">
                <a:solidFill>
                  <a:srgbClr val="000000"/>
                </a:solidFill>
                <a:latin typeface="verdana" panose="020B0604030504040204" pitchFamily="34" charset="0"/>
              </a:rPr>
              <a:t>  </a:t>
            </a:r>
          </a:p>
          <a:p>
            <a:pPr marL="0" indent="0">
              <a:buNone/>
            </a:pPr>
            <a:r>
              <a:rPr lang="en-US" sz="4800" dirty="0">
                <a:solidFill>
                  <a:srgbClr val="000000"/>
                </a:solidFill>
                <a:latin typeface="verdana" panose="020B0604030504040204" pitchFamily="34" charset="0"/>
              </a:rPr>
              <a:t>    </a:t>
            </a:r>
            <a:r>
              <a:rPr lang="en-US" sz="4800" b="1" dirty="0">
                <a:solidFill>
                  <a:srgbClr val="006699"/>
                </a:solidFill>
                <a:latin typeface="verdana" panose="020B0604030504040204" pitchFamily="34" charset="0"/>
              </a:rPr>
              <a:t>public</a:t>
            </a:r>
            <a:r>
              <a:rPr lang="en-US" sz="4800" dirty="0">
                <a:solidFill>
                  <a:srgbClr val="000000"/>
                </a:solidFill>
                <a:latin typeface="verdana" panose="020B0604030504040204" pitchFamily="34" charset="0"/>
              </a:rPr>
              <a:t> </a:t>
            </a:r>
            <a:r>
              <a:rPr lang="en-US" sz="4800" b="1" dirty="0">
                <a:solidFill>
                  <a:srgbClr val="006699"/>
                </a:solidFill>
                <a:latin typeface="verdana" panose="020B0604030504040204" pitchFamily="34" charset="0"/>
              </a:rPr>
              <a:t>static</a:t>
            </a:r>
            <a:r>
              <a:rPr lang="en-US" sz="4800" dirty="0">
                <a:solidFill>
                  <a:srgbClr val="000000"/>
                </a:solidFill>
                <a:latin typeface="verdana" panose="020B0604030504040204" pitchFamily="34" charset="0"/>
              </a:rPr>
              <a:t> </a:t>
            </a:r>
            <a:r>
              <a:rPr lang="en-US" sz="4800" b="1" dirty="0">
                <a:solidFill>
                  <a:srgbClr val="006699"/>
                </a:solidFill>
                <a:latin typeface="verdana" panose="020B0604030504040204" pitchFamily="34" charset="0"/>
              </a:rPr>
              <a:t>void</a:t>
            </a:r>
            <a:r>
              <a:rPr lang="en-US" sz="4800" dirty="0">
                <a:solidFill>
                  <a:srgbClr val="000000"/>
                </a:solidFill>
                <a:latin typeface="verdana" panose="020B0604030504040204" pitchFamily="34" charset="0"/>
              </a:rPr>
              <a:t> main(String[] </a:t>
            </a:r>
            <a:r>
              <a:rPr lang="en-US" sz="4800" dirty="0" err="1">
                <a:solidFill>
                  <a:srgbClr val="000000"/>
                </a:solidFill>
                <a:latin typeface="verdana" panose="020B0604030504040204" pitchFamily="34" charset="0"/>
              </a:rPr>
              <a:t>args</a:t>
            </a:r>
            <a:r>
              <a:rPr lang="en-US" sz="4800" dirty="0">
                <a:solidFill>
                  <a:srgbClr val="000000"/>
                </a:solidFill>
                <a:latin typeface="verdana" panose="020B0604030504040204" pitchFamily="34" charset="0"/>
              </a:rPr>
              <a:t>) {  </a:t>
            </a:r>
          </a:p>
          <a:p>
            <a:pPr marL="0" indent="0">
              <a:buNone/>
            </a:pPr>
            <a:r>
              <a:rPr lang="en-US" sz="4800" dirty="0">
                <a:solidFill>
                  <a:srgbClr val="000000"/>
                </a:solidFill>
                <a:latin typeface="verdana" panose="020B0604030504040204" pitchFamily="34" charset="0"/>
              </a:rPr>
              <a:t>        </a:t>
            </a:r>
            <a:r>
              <a:rPr lang="en-US" sz="4800" b="1" dirty="0">
                <a:solidFill>
                  <a:srgbClr val="006699"/>
                </a:solidFill>
                <a:latin typeface="verdana" panose="020B0604030504040204" pitchFamily="34" charset="0"/>
              </a:rPr>
              <a:t>try</a:t>
            </a:r>
            <a:r>
              <a:rPr lang="en-US" sz="4800" dirty="0">
                <a:solidFill>
                  <a:srgbClr val="000000"/>
                </a:solidFill>
                <a:latin typeface="verdana" panose="020B0604030504040204" pitchFamily="34" charset="0"/>
              </a:rPr>
              <a:t>  </a:t>
            </a:r>
          </a:p>
          <a:p>
            <a:pPr marL="0" indent="0">
              <a:buNone/>
            </a:pPr>
            <a:r>
              <a:rPr lang="en-US" sz="4800" dirty="0">
                <a:solidFill>
                  <a:srgbClr val="000000"/>
                </a:solidFill>
                <a:latin typeface="verdana" panose="020B0604030504040204" pitchFamily="34" charset="0"/>
              </a:rPr>
              <a:t>        {  </a:t>
            </a:r>
          </a:p>
          <a:p>
            <a:pPr marL="0" indent="0">
              <a:buNone/>
            </a:pPr>
            <a:r>
              <a:rPr lang="en-US" sz="4800" dirty="0">
                <a:solidFill>
                  <a:srgbClr val="000000"/>
                </a:solidFill>
                <a:latin typeface="verdana" panose="020B0604030504040204" pitchFamily="34" charset="0"/>
              </a:rPr>
              <a:t>        </a:t>
            </a:r>
            <a:r>
              <a:rPr lang="en-US" sz="4800" b="1" dirty="0" err="1">
                <a:solidFill>
                  <a:srgbClr val="006699"/>
                </a:solidFill>
                <a:latin typeface="verdana" panose="020B0604030504040204" pitchFamily="34" charset="0"/>
              </a:rPr>
              <a:t>int</a:t>
            </a:r>
            <a:r>
              <a:rPr lang="en-US" sz="4800" dirty="0">
                <a:solidFill>
                  <a:srgbClr val="000000"/>
                </a:solidFill>
                <a:latin typeface="verdana" panose="020B0604030504040204" pitchFamily="34" charset="0"/>
              </a:rPr>
              <a:t> </a:t>
            </a:r>
            <a:r>
              <a:rPr lang="en-US" sz="4800" dirty="0" err="1">
                <a:solidFill>
                  <a:srgbClr val="000000"/>
                </a:solidFill>
                <a:latin typeface="verdana" panose="020B0604030504040204" pitchFamily="34" charset="0"/>
              </a:rPr>
              <a:t>arr</a:t>
            </a:r>
            <a:r>
              <a:rPr lang="en-US" sz="4800" dirty="0">
                <a:solidFill>
                  <a:srgbClr val="000000"/>
                </a:solidFill>
                <a:latin typeface="verdana" panose="020B0604030504040204" pitchFamily="34" charset="0"/>
              </a:rPr>
              <a:t>[]= {</a:t>
            </a:r>
            <a:r>
              <a:rPr lang="en-US" sz="4800" dirty="0">
                <a:solidFill>
                  <a:srgbClr val="C00000"/>
                </a:solidFill>
                <a:latin typeface="verdana" panose="020B0604030504040204" pitchFamily="34" charset="0"/>
              </a:rPr>
              <a:t>1</a:t>
            </a:r>
            <a:r>
              <a:rPr lang="en-US" sz="4800" dirty="0">
                <a:solidFill>
                  <a:srgbClr val="000000"/>
                </a:solidFill>
                <a:latin typeface="verdana" panose="020B0604030504040204" pitchFamily="34" charset="0"/>
              </a:rPr>
              <a:t>,</a:t>
            </a:r>
            <a:r>
              <a:rPr lang="en-US" sz="4800" dirty="0">
                <a:solidFill>
                  <a:srgbClr val="C00000"/>
                </a:solidFill>
                <a:latin typeface="verdana" panose="020B0604030504040204" pitchFamily="34" charset="0"/>
              </a:rPr>
              <a:t>3</a:t>
            </a:r>
            <a:r>
              <a:rPr lang="en-US" sz="4800" dirty="0">
                <a:solidFill>
                  <a:srgbClr val="000000"/>
                </a:solidFill>
                <a:latin typeface="verdana" panose="020B0604030504040204" pitchFamily="34" charset="0"/>
              </a:rPr>
              <a:t>,</a:t>
            </a:r>
            <a:r>
              <a:rPr lang="en-US" sz="4800" dirty="0">
                <a:solidFill>
                  <a:srgbClr val="C00000"/>
                </a:solidFill>
                <a:latin typeface="verdana" panose="020B0604030504040204" pitchFamily="34" charset="0"/>
              </a:rPr>
              <a:t>5</a:t>
            </a:r>
            <a:r>
              <a:rPr lang="en-US" sz="4800" dirty="0">
                <a:solidFill>
                  <a:srgbClr val="000000"/>
                </a:solidFill>
                <a:latin typeface="verdana" panose="020B0604030504040204" pitchFamily="34" charset="0"/>
              </a:rPr>
              <a:t>,</a:t>
            </a:r>
            <a:r>
              <a:rPr lang="en-US" sz="4800" dirty="0">
                <a:solidFill>
                  <a:srgbClr val="C00000"/>
                </a:solidFill>
                <a:latin typeface="verdana" panose="020B0604030504040204" pitchFamily="34" charset="0"/>
              </a:rPr>
              <a:t>7</a:t>
            </a:r>
            <a:r>
              <a:rPr lang="en-US" sz="4800" dirty="0">
                <a:solidFill>
                  <a:srgbClr val="000000"/>
                </a:solidFill>
                <a:latin typeface="verdana" panose="020B0604030504040204" pitchFamily="34" charset="0"/>
              </a:rPr>
              <a:t>};  </a:t>
            </a:r>
          </a:p>
          <a:p>
            <a:pPr marL="0" indent="0">
              <a:buNone/>
            </a:pPr>
            <a:r>
              <a:rPr lang="en-US" sz="4800" dirty="0">
                <a:solidFill>
                  <a:srgbClr val="000000"/>
                </a:solidFill>
                <a:latin typeface="verdana" panose="020B0604030504040204" pitchFamily="34" charset="0"/>
              </a:rPr>
              <a:t>        </a:t>
            </a:r>
            <a:r>
              <a:rPr lang="en-US" sz="4800" dirty="0" err="1">
                <a:solidFill>
                  <a:srgbClr val="000000"/>
                </a:solidFill>
                <a:latin typeface="verdana" panose="020B0604030504040204" pitchFamily="34" charset="0"/>
              </a:rPr>
              <a:t>System.out.println</a:t>
            </a:r>
            <a:r>
              <a:rPr lang="en-US" sz="4800" dirty="0">
                <a:solidFill>
                  <a:srgbClr val="000000"/>
                </a:solidFill>
                <a:latin typeface="verdana" panose="020B0604030504040204" pitchFamily="34" charset="0"/>
              </a:rPr>
              <a:t>(</a:t>
            </a:r>
            <a:r>
              <a:rPr lang="en-US" sz="4800" dirty="0" err="1">
                <a:solidFill>
                  <a:srgbClr val="000000"/>
                </a:solidFill>
                <a:latin typeface="verdana" panose="020B0604030504040204" pitchFamily="34" charset="0"/>
              </a:rPr>
              <a:t>arr</a:t>
            </a:r>
            <a:r>
              <a:rPr lang="en-US" sz="4800" dirty="0">
                <a:solidFill>
                  <a:srgbClr val="000000"/>
                </a:solidFill>
                <a:latin typeface="verdana" panose="020B0604030504040204" pitchFamily="34" charset="0"/>
              </a:rPr>
              <a:t>[</a:t>
            </a:r>
            <a:r>
              <a:rPr lang="en-US" sz="4800" dirty="0">
                <a:solidFill>
                  <a:srgbClr val="C00000"/>
                </a:solidFill>
                <a:latin typeface="verdana" panose="020B0604030504040204" pitchFamily="34" charset="0"/>
              </a:rPr>
              <a:t>10</a:t>
            </a:r>
            <a:r>
              <a:rPr lang="en-US" sz="4800" dirty="0">
                <a:solidFill>
                  <a:srgbClr val="000000"/>
                </a:solidFill>
                <a:latin typeface="verdana" panose="020B0604030504040204" pitchFamily="34" charset="0"/>
              </a:rPr>
              <a:t>]); </a:t>
            </a:r>
            <a:r>
              <a:rPr lang="en-US" sz="4800" dirty="0">
                <a:solidFill>
                  <a:srgbClr val="008200"/>
                </a:solidFill>
                <a:latin typeface="verdana" panose="020B0604030504040204" pitchFamily="34" charset="0"/>
              </a:rPr>
              <a:t>//may throw exception </a:t>
            </a:r>
            <a:r>
              <a:rPr lang="en-US" sz="4800" dirty="0">
                <a:solidFill>
                  <a:srgbClr val="000000"/>
                </a:solidFill>
                <a:latin typeface="verdana" panose="020B0604030504040204" pitchFamily="34" charset="0"/>
              </a:rPr>
              <a:t>  </a:t>
            </a:r>
          </a:p>
          <a:p>
            <a:pPr marL="0" indent="0">
              <a:buNone/>
            </a:pPr>
            <a:r>
              <a:rPr lang="en-US" sz="4800" dirty="0">
                <a:solidFill>
                  <a:srgbClr val="000000"/>
                </a:solidFill>
                <a:latin typeface="verdana" panose="020B0604030504040204" pitchFamily="34" charset="0"/>
              </a:rPr>
              <a:t>        }  </a:t>
            </a:r>
          </a:p>
          <a:p>
            <a:pPr marL="0" indent="0">
              <a:buNone/>
            </a:pPr>
            <a:r>
              <a:rPr lang="en-US" sz="4800" dirty="0">
                <a:solidFill>
                  <a:srgbClr val="000000"/>
                </a:solidFill>
                <a:latin typeface="verdana" panose="020B0604030504040204" pitchFamily="34" charset="0"/>
              </a:rPr>
              <a:t>            </a:t>
            </a:r>
            <a:r>
              <a:rPr lang="en-US" sz="4800" dirty="0">
                <a:solidFill>
                  <a:srgbClr val="008200"/>
                </a:solidFill>
                <a:latin typeface="verdana" panose="020B0604030504040204" pitchFamily="34" charset="0"/>
              </a:rPr>
              <a:t>// handling the array exception</a:t>
            </a:r>
            <a:r>
              <a:rPr lang="en-US" sz="4800" dirty="0">
                <a:solidFill>
                  <a:srgbClr val="000000"/>
                </a:solidFill>
                <a:latin typeface="verdana" panose="020B0604030504040204" pitchFamily="34" charset="0"/>
              </a:rPr>
              <a:t>  </a:t>
            </a:r>
          </a:p>
          <a:p>
            <a:pPr marL="0" indent="0">
              <a:buNone/>
            </a:pPr>
            <a:r>
              <a:rPr lang="en-US" sz="4800" dirty="0">
                <a:solidFill>
                  <a:srgbClr val="000000"/>
                </a:solidFill>
                <a:latin typeface="verdana" panose="020B0604030504040204" pitchFamily="34" charset="0"/>
              </a:rPr>
              <a:t>        </a:t>
            </a:r>
            <a:r>
              <a:rPr lang="en-US" sz="4800" b="1" dirty="0">
                <a:solidFill>
                  <a:srgbClr val="006699"/>
                </a:solidFill>
                <a:latin typeface="verdana" panose="020B0604030504040204" pitchFamily="34" charset="0"/>
              </a:rPr>
              <a:t>catch</a:t>
            </a:r>
            <a:r>
              <a:rPr lang="en-US" sz="4800" dirty="0">
                <a:solidFill>
                  <a:srgbClr val="000000"/>
                </a:solidFill>
                <a:latin typeface="verdana" panose="020B0604030504040204" pitchFamily="34" charset="0"/>
              </a:rPr>
              <a:t>(</a:t>
            </a:r>
            <a:r>
              <a:rPr lang="en-US" sz="4800" dirty="0" err="1">
                <a:solidFill>
                  <a:srgbClr val="000000"/>
                </a:solidFill>
                <a:latin typeface="verdana" panose="020B0604030504040204" pitchFamily="34" charset="0"/>
              </a:rPr>
              <a:t>ArrayIndexOutOfBoundsException</a:t>
            </a:r>
            <a:r>
              <a:rPr lang="en-US" sz="4800" dirty="0">
                <a:solidFill>
                  <a:srgbClr val="000000"/>
                </a:solidFill>
                <a:latin typeface="verdana" panose="020B0604030504040204" pitchFamily="34" charset="0"/>
              </a:rPr>
              <a:t> e)  </a:t>
            </a:r>
          </a:p>
          <a:p>
            <a:pPr marL="0" indent="0">
              <a:buNone/>
            </a:pPr>
            <a:r>
              <a:rPr lang="en-US" sz="4800" dirty="0">
                <a:solidFill>
                  <a:srgbClr val="000000"/>
                </a:solidFill>
                <a:latin typeface="verdana" panose="020B0604030504040204" pitchFamily="34" charset="0"/>
              </a:rPr>
              <a:t>        {  </a:t>
            </a:r>
          </a:p>
          <a:p>
            <a:pPr marL="0" indent="0">
              <a:buNone/>
            </a:pPr>
            <a:r>
              <a:rPr lang="en-US" sz="4800" dirty="0">
                <a:solidFill>
                  <a:srgbClr val="000000"/>
                </a:solidFill>
                <a:latin typeface="verdana" panose="020B0604030504040204" pitchFamily="34" charset="0"/>
              </a:rPr>
              <a:t>            </a:t>
            </a:r>
            <a:r>
              <a:rPr lang="en-US" sz="4800" dirty="0" err="1">
                <a:solidFill>
                  <a:srgbClr val="000000"/>
                </a:solidFill>
                <a:latin typeface="verdana" panose="020B0604030504040204" pitchFamily="34" charset="0"/>
              </a:rPr>
              <a:t>System.out.println</a:t>
            </a:r>
            <a:r>
              <a:rPr lang="en-US" sz="4800" dirty="0">
                <a:solidFill>
                  <a:srgbClr val="000000"/>
                </a:solidFill>
                <a:latin typeface="verdana" panose="020B0604030504040204" pitchFamily="34" charset="0"/>
              </a:rPr>
              <a:t>(e);  </a:t>
            </a:r>
          </a:p>
          <a:p>
            <a:pPr marL="0" indent="0">
              <a:buNone/>
            </a:pPr>
            <a:r>
              <a:rPr lang="en-US" sz="4800" dirty="0">
                <a:solidFill>
                  <a:srgbClr val="000000"/>
                </a:solidFill>
                <a:latin typeface="verdana" panose="020B0604030504040204" pitchFamily="34" charset="0"/>
              </a:rPr>
              <a:t>        }  </a:t>
            </a:r>
          </a:p>
          <a:p>
            <a:pPr marL="0" indent="0">
              <a:buNone/>
            </a:pPr>
            <a:r>
              <a:rPr lang="en-US" sz="4800" dirty="0">
                <a:solidFill>
                  <a:srgbClr val="000000"/>
                </a:solidFill>
                <a:latin typeface="verdana" panose="020B0604030504040204" pitchFamily="34" charset="0"/>
              </a:rPr>
              <a:t>        </a:t>
            </a:r>
            <a:r>
              <a:rPr lang="en-US" sz="4800" dirty="0" err="1">
                <a:solidFill>
                  <a:srgbClr val="000000"/>
                </a:solidFill>
                <a:latin typeface="verdana" panose="020B0604030504040204" pitchFamily="34" charset="0"/>
              </a:rPr>
              <a:t>System.out.println</a:t>
            </a:r>
            <a:r>
              <a:rPr lang="en-US" sz="4800" dirty="0">
                <a:solidFill>
                  <a:srgbClr val="000000"/>
                </a:solidFill>
                <a:latin typeface="verdana" panose="020B0604030504040204" pitchFamily="34" charset="0"/>
              </a:rPr>
              <a:t>(</a:t>
            </a:r>
            <a:r>
              <a:rPr lang="en-US" sz="4800" dirty="0">
                <a:solidFill>
                  <a:srgbClr val="0000FF"/>
                </a:solidFill>
                <a:latin typeface="verdana" panose="020B0604030504040204" pitchFamily="34" charset="0"/>
              </a:rPr>
              <a:t>"rest of the code"</a:t>
            </a:r>
            <a:r>
              <a:rPr lang="en-US" sz="4800" dirty="0">
                <a:solidFill>
                  <a:srgbClr val="000000"/>
                </a:solidFill>
                <a:latin typeface="verdana" panose="020B0604030504040204" pitchFamily="34" charset="0"/>
              </a:rPr>
              <a:t>);  </a:t>
            </a:r>
          </a:p>
          <a:p>
            <a:pPr marL="0" indent="0">
              <a:buNone/>
            </a:pPr>
            <a:r>
              <a:rPr lang="en-US" sz="4800" dirty="0">
                <a:solidFill>
                  <a:srgbClr val="000000"/>
                </a:solidFill>
                <a:latin typeface="verdana" panose="020B0604030504040204" pitchFamily="34" charset="0"/>
              </a:rPr>
              <a:t>    }  </a:t>
            </a:r>
          </a:p>
          <a:p>
            <a:pPr marL="0" indent="0">
              <a:buNone/>
            </a:pPr>
            <a:r>
              <a:rPr lang="en-US" sz="4800" dirty="0">
                <a:solidFill>
                  <a:srgbClr val="000000"/>
                </a:solidFill>
                <a:latin typeface="verdana" panose="020B0604030504040204" pitchFamily="34" charset="0"/>
              </a:rPr>
              <a:t>      </a:t>
            </a:r>
          </a:p>
          <a:p>
            <a:pPr marL="0" indent="0">
              <a:buNone/>
            </a:pPr>
            <a:r>
              <a:rPr lang="en-US" sz="4800"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80205573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66841"/>
          </a:xfrm>
        </p:spPr>
        <p:txBody>
          <a:bodyPr>
            <a:normAutofit fontScale="90000"/>
          </a:bodyPr>
          <a:lstStyle/>
          <a:p>
            <a:pPr algn="ctr"/>
            <a:r>
              <a:rPr lang="en-US" dirty="0"/>
              <a:t> </a:t>
            </a:r>
            <a:r>
              <a:rPr lang="en-US" sz="3200" b="1" u="sng" dirty="0"/>
              <a:t>resolve the exception in a catch block</a:t>
            </a:r>
            <a:endParaRPr lang="en-US" b="1" u="sng" dirty="0"/>
          </a:p>
        </p:txBody>
      </p:sp>
      <p:sp>
        <p:nvSpPr>
          <p:cNvPr id="3" name="Content Placeholder 2"/>
          <p:cNvSpPr>
            <a:spLocks noGrp="1"/>
          </p:cNvSpPr>
          <p:nvPr>
            <p:ph idx="1"/>
          </p:nvPr>
        </p:nvSpPr>
        <p:spPr>
          <a:xfrm>
            <a:off x="838199" y="1159419"/>
            <a:ext cx="10644051" cy="5319758"/>
          </a:xfrm>
        </p:spPr>
        <p:txBody>
          <a:bodyPr>
            <a:normAutofit fontScale="25000" lnSpcReduction="20000"/>
          </a:bodyPr>
          <a:lstStyle/>
          <a:p>
            <a:pPr marL="0" indent="0">
              <a:buNone/>
            </a:pPr>
            <a:r>
              <a:rPr lang="en-US" sz="5600" b="1" dirty="0">
                <a:solidFill>
                  <a:srgbClr val="006699"/>
                </a:solidFill>
                <a:latin typeface="verdana" panose="020B0604030504040204" pitchFamily="34" charset="0"/>
              </a:rPr>
              <a:t>public</a:t>
            </a:r>
            <a:r>
              <a:rPr lang="en-US" sz="5600" dirty="0">
                <a:solidFill>
                  <a:srgbClr val="000000"/>
                </a:solidFill>
                <a:latin typeface="verdana" panose="020B0604030504040204" pitchFamily="34" charset="0"/>
              </a:rPr>
              <a:t> </a:t>
            </a:r>
            <a:r>
              <a:rPr lang="en-US" sz="5600" b="1" dirty="0">
                <a:solidFill>
                  <a:srgbClr val="006699"/>
                </a:solidFill>
                <a:latin typeface="verdana" panose="020B0604030504040204" pitchFamily="34" charset="0"/>
              </a:rPr>
              <a:t>class</a:t>
            </a:r>
            <a:r>
              <a:rPr lang="en-US" sz="5600" dirty="0">
                <a:solidFill>
                  <a:srgbClr val="000000"/>
                </a:solidFill>
                <a:latin typeface="verdana" panose="020B0604030504040204" pitchFamily="34" charset="0"/>
              </a:rPr>
              <a:t> TryCatchExample6 {  </a:t>
            </a:r>
          </a:p>
          <a:p>
            <a:pPr marL="0" indent="0">
              <a:buNone/>
            </a:pPr>
            <a:r>
              <a:rPr lang="en-US" sz="5600" dirty="0">
                <a:solidFill>
                  <a:srgbClr val="000000"/>
                </a:solidFill>
                <a:latin typeface="verdana" panose="020B0604030504040204" pitchFamily="34" charset="0"/>
              </a:rPr>
              <a:t>  </a:t>
            </a:r>
          </a:p>
          <a:p>
            <a:pPr marL="0" indent="0">
              <a:buNone/>
            </a:pPr>
            <a:r>
              <a:rPr lang="en-US" sz="5600" dirty="0">
                <a:solidFill>
                  <a:srgbClr val="000000"/>
                </a:solidFill>
                <a:latin typeface="verdana" panose="020B0604030504040204" pitchFamily="34" charset="0"/>
              </a:rPr>
              <a:t>    </a:t>
            </a:r>
            <a:r>
              <a:rPr lang="en-US" sz="5600" b="1" dirty="0">
                <a:solidFill>
                  <a:srgbClr val="006699"/>
                </a:solidFill>
                <a:latin typeface="verdana" panose="020B0604030504040204" pitchFamily="34" charset="0"/>
              </a:rPr>
              <a:t>public</a:t>
            </a:r>
            <a:r>
              <a:rPr lang="en-US" sz="5600" dirty="0">
                <a:solidFill>
                  <a:srgbClr val="000000"/>
                </a:solidFill>
                <a:latin typeface="verdana" panose="020B0604030504040204" pitchFamily="34" charset="0"/>
              </a:rPr>
              <a:t> </a:t>
            </a:r>
            <a:r>
              <a:rPr lang="en-US" sz="5600" b="1" dirty="0">
                <a:solidFill>
                  <a:srgbClr val="006699"/>
                </a:solidFill>
                <a:latin typeface="verdana" panose="020B0604030504040204" pitchFamily="34" charset="0"/>
              </a:rPr>
              <a:t>static</a:t>
            </a:r>
            <a:r>
              <a:rPr lang="en-US" sz="5600" dirty="0">
                <a:solidFill>
                  <a:srgbClr val="000000"/>
                </a:solidFill>
                <a:latin typeface="verdana" panose="020B0604030504040204" pitchFamily="34" charset="0"/>
              </a:rPr>
              <a:t> </a:t>
            </a:r>
            <a:r>
              <a:rPr lang="en-US" sz="5600" b="1" dirty="0">
                <a:solidFill>
                  <a:srgbClr val="006699"/>
                </a:solidFill>
                <a:latin typeface="verdana" panose="020B0604030504040204" pitchFamily="34" charset="0"/>
              </a:rPr>
              <a:t>void</a:t>
            </a:r>
            <a:r>
              <a:rPr lang="en-US" sz="5600" dirty="0">
                <a:solidFill>
                  <a:srgbClr val="000000"/>
                </a:solidFill>
                <a:latin typeface="verdana" panose="020B0604030504040204" pitchFamily="34" charset="0"/>
              </a:rPr>
              <a:t> main(String[] </a:t>
            </a:r>
            <a:r>
              <a:rPr lang="en-US" sz="5600" dirty="0" err="1">
                <a:solidFill>
                  <a:srgbClr val="000000"/>
                </a:solidFill>
                <a:latin typeface="verdana" panose="020B0604030504040204" pitchFamily="34" charset="0"/>
              </a:rPr>
              <a:t>args</a:t>
            </a:r>
            <a:r>
              <a:rPr lang="en-US" sz="5600" dirty="0">
                <a:solidFill>
                  <a:srgbClr val="000000"/>
                </a:solidFill>
                <a:latin typeface="verdana" panose="020B0604030504040204" pitchFamily="34" charset="0"/>
              </a:rPr>
              <a:t>) {  </a:t>
            </a:r>
          </a:p>
          <a:p>
            <a:pPr marL="0" indent="0">
              <a:buNone/>
            </a:pPr>
            <a:r>
              <a:rPr lang="en-US" sz="5600" dirty="0">
                <a:solidFill>
                  <a:srgbClr val="000000"/>
                </a:solidFill>
                <a:latin typeface="verdana" panose="020B0604030504040204" pitchFamily="34" charset="0"/>
              </a:rPr>
              <a:t>        </a:t>
            </a:r>
            <a:r>
              <a:rPr lang="en-US" sz="5600" b="1" dirty="0" err="1">
                <a:solidFill>
                  <a:srgbClr val="006699"/>
                </a:solidFill>
                <a:latin typeface="verdana" panose="020B0604030504040204" pitchFamily="34" charset="0"/>
              </a:rPr>
              <a:t>int</a:t>
            </a:r>
            <a:r>
              <a:rPr lang="en-US" sz="5600" dirty="0">
                <a:solidFill>
                  <a:srgbClr val="000000"/>
                </a:solidFill>
                <a:latin typeface="verdana" panose="020B0604030504040204" pitchFamily="34" charset="0"/>
              </a:rPr>
              <a:t> </a:t>
            </a:r>
            <a:r>
              <a:rPr lang="en-US" sz="5600" dirty="0" err="1">
                <a:solidFill>
                  <a:srgbClr val="000000"/>
                </a:solidFill>
                <a:latin typeface="verdana" panose="020B0604030504040204" pitchFamily="34" charset="0"/>
              </a:rPr>
              <a:t>i</a:t>
            </a:r>
            <a:r>
              <a:rPr lang="en-US" sz="5600" dirty="0">
                <a:solidFill>
                  <a:srgbClr val="000000"/>
                </a:solidFill>
                <a:latin typeface="verdana" panose="020B0604030504040204" pitchFamily="34" charset="0"/>
              </a:rPr>
              <a:t>=</a:t>
            </a:r>
            <a:r>
              <a:rPr lang="en-US" sz="5600" dirty="0">
                <a:solidFill>
                  <a:srgbClr val="C00000"/>
                </a:solidFill>
                <a:latin typeface="verdana" panose="020B0604030504040204" pitchFamily="34" charset="0"/>
              </a:rPr>
              <a:t>50</a:t>
            </a:r>
            <a:r>
              <a:rPr lang="en-US" sz="5600" dirty="0">
                <a:solidFill>
                  <a:srgbClr val="000000"/>
                </a:solidFill>
                <a:latin typeface="verdana" panose="020B0604030504040204" pitchFamily="34" charset="0"/>
              </a:rPr>
              <a:t>;  </a:t>
            </a:r>
          </a:p>
          <a:p>
            <a:pPr marL="0" indent="0">
              <a:buNone/>
            </a:pPr>
            <a:r>
              <a:rPr lang="en-US" sz="5600" dirty="0">
                <a:solidFill>
                  <a:srgbClr val="000000"/>
                </a:solidFill>
                <a:latin typeface="verdana" panose="020B0604030504040204" pitchFamily="34" charset="0"/>
              </a:rPr>
              <a:t>        </a:t>
            </a:r>
            <a:r>
              <a:rPr lang="en-US" sz="5600" b="1" dirty="0" err="1">
                <a:solidFill>
                  <a:srgbClr val="006699"/>
                </a:solidFill>
                <a:latin typeface="verdana" panose="020B0604030504040204" pitchFamily="34" charset="0"/>
              </a:rPr>
              <a:t>int</a:t>
            </a:r>
            <a:r>
              <a:rPr lang="en-US" sz="5600" dirty="0">
                <a:solidFill>
                  <a:srgbClr val="000000"/>
                </a:solidFill>
                <a:latin typeface="verdana" panose="020B0604030504040204" pitchFamily="34" charset="0"/>
              </a:rPr>
              <a:t> j=</a:t>
            </a:r>
            <a:r>
              <a:rPr lang="en-US" sz="5600" dirty="0">
                <a:solidFill>
                  <a:srgbClr val="C00000"/>
                </a:solidFill>
                <a:latin typeface="verdana" panose="020B0604030504040204" pitchFamily="34" charset="0"/>
              </a:rPr>
              <a:t>0</a:t>
            </a:r>
            <a:r>
              <a:rPr lang="en-US" sz="5600" dirty="0">
                <a:solidFill>
                  <a:srgbClr val="000000"/>
                </a:solidFill>
                <a:latin typeface="verdana" panose="020B0604030504040204" pitchFamily="34" charset="0"/>
              </a:rPr>
              <a:t>;  </a:t>
            </a:r>
          </a:p>
          <a:p>
            <a:pPr marL="0" indent="0">
              <a:buNone/>
            </a:pPr>
            <a:r>
              <a:rPr lang="en-US" sz="5600" dirty="0">
                <a:solidFill>
                  <a:srgbClr val="000000"/>
                </a:solidFill>
                <a:latin typeface="verdana" panose="020B0604030504040204" pitchFamily="34" charset="0"/>
              </a:rPr>
              <a:t>        </a:t>
            </a:r>
            <a:r>
              <a:rPr lang="en-US" sz="5600" b="1" dirty="0" err="1">
                <a:solidFill>
                  <a:srgbClr val="006699"/>
                </a:solidFill>
                <a:latin typeface="verdana" panose="020B0604030504040204" pitchFamily="34" charset="0"/>
              </a:rPr>
              <a:t>int</a:t>
            </a:r>
            <a:r>
              <a:rPr lang="en-US" sz="5600" dirty="0">
                <a:solidFill>
                  <a:srgbClr val="000000"/>
                </a:solidFill>
                <a:latin typeface="verdana" panose="020B0604030504040204" pitchFamily="34" charset="0"/>
              </a:rPr>
              <a:t> data;  </a:t>
            </a:r>
          </a:p>
          <a:p>
            <a:pPr marL="0" indent="0">
              <a:buNone/>
            </a:pPr>
            <a:r>
              <a:rPr lang="en-US" sz="5600" dirty="0">
                <a:solidFill>
                  <a:srgbClr val="000000"/>
                </a:solidFill>
                <a:latin typeface="verdana" panose="020B0604030504040204" pitchFamily="34" charset="0"/>
              </a:rPr>
              <a:t>        </a:t>
            </a:r>
            <a:r>
              <a:rPr lang="en-US" sz="5600" b="1" dirty="0">
                <a:solidFill>
                  <a:srgbClr val="006699"/>
                </a:solidFill>
                <a:latin typeface="verdana" panose="020B0604030504040204" pitchFamily="34" charset="0"/>
              </a:rPr>
              <a:t>try</a:t>
            </a:r>
            <a:r>
              <a:rPr lang="en-US" sz="5600" dirty="0">
                <a:solidFill>
                  <a:srgbClr val="000000"/>
                </a:solidFill>
                <a:latin typeface="verdana" panose="020B0604030504040204" pitchFamily="34" charset="0"/>
              </a:rPr>
              <a:t>  </a:t>
            </a:r>
          </a:p>
          <a:p>
            <a:pPr marL="0" indent="0">
              <a:buNone/>
            </a:pPr>
            <a:r>
              <a:rPr lang="en-US" sz="5600" dirty="0">
                <a:solidFill>
                  <a:srgbClr val="000000"/>
                </a:solidFill>
                <a:latin typeface="verdana" panose="020B0604030504040204" pitchFamily="34" charset="0"/>
              </a:rPr>
              <a:t>        {  </a:t>
            </a:r>
          </a:p>
          <a:p>
            <a:pPr marL="0" indent="0">
              <a:buNone/>
            </a:pPr>
            <a:r>
              <a:rPr lang="en-US" sz="5600" dirty="0">
                <a:solidFill>
                  <a:srgbClr val="000000"/>
                </a:solidFill>
                <a:latin typeface="verdana" panose="020B0604030504040204" pitchFamily="34" charset="0"/>
              </a:rPr>
              <a:t>        data=</a:t>
            </a:r>
            <a:r>
              <a:rPr lang="en-US" sz="5600" dirty="0" err="1">
                <a:solidFill>
                  <a:srgbClr val="000000"/>
                </a:solidFill>
                <a:latin typeface="verdana" panose="020B0604030504040204" pitchFamily="34" charset="0"/>
              </a:rPr>
              <a:t>i</a:t>
            </a:r>
            <a:r>
              <a:rPr lang="en-US" sz="5600" dirty="0">
                <a:solidFill>
                  <a:srgbClr val="000000"/>
                </a:solidFill>
                <a:latin typeface="verdana" panose="020B0604030504040204" pitchFamily="34" charset="0"/>
              </a:rPr>
              <a:t>/j; </a:t>
            </a:r>
            <a:r>
              <a:rPr lang="en-US" sz="5600" dirty="0">
                <a:solidFill>
                  <a:srgbClr val="008200"/>
                </a:solidFill>
                <a:latin typeface="verdana" panose="020B0604030504040204" pitchFamily="34" charset="0"/>
              </a:rPr>
              <a:t>//may throw exception </a:t>
            </a:r>
            <a:r>
              <a:rPr lang="en-US" sz="5600" dirty="0">
                <a:solidFill>
                  <a:srgbClr val="000000"/>
                </a:solidFill>
                <a:latin typeface="verdana" panose="020B0604030504040204" pitchFamily="34" charset="0"/>
              </a:rPr>
              <a:t>  </a:t>
            </a:r>
          </a:p>
          <a:p>
            <a:pPr marL="0" indent="0">
              <a:buNone/>
            </a:pPr>
            <a:r>
              <a:rPr lang="en-US" sz="5600" dirty="0">
                <a:solidFill>
                  <a:srgbClr val="000000"/>
                </a:solidFill>
                <a:latin typeface="verdana" panose="020B0604030504040204" pitchFamily="34" charset="0"/>
              </a:rPr>
              <a:t>        }  </a:t>
            </a:r>
          </a:p>
          <a:p>
            <a:pPr marL="0" indent="0">
              <a:buNone/>
            </a:pPr>
            <a:r>
              <a:rPr lang="en-US" sz="5600" dirty="0">
                <a:solidFill>
                  <a:srgbClr val="000000"/>
                </a:solidFill>
                <a:latin typeface="verdana" panose="020B0604030504040204" pitchFamily="34" charset="0"/>
              </a:rPr>
              <a:t>            </a:t>
            </a:r>
            <a:r>
              <a:rPr lang="en-US" sz="5600" dirty="0">
                <a:solidFill>
                  <a:srgbClr val="008200"/>
                </a:solidFill>
                <a:latin typeface="verdana" panose="020B0604030504040204" pitchFamily="34" charset="0"/>
              </a:rPr>
              <a:t>// handling the exception</a:t>
            </a:r>
            <a:r>
              <a:rPr lang="en-US" sz="5600" dirty="0">
                <a:solidFill>
                  <a:srgbClr val="000000"/>
                </a:solidFill>
                <a:latin typeface="verdana" panose="020B0604030504040204" pitchFamily="34" charset="0"/>
              </a:rPr>
              <a:t>  </a:t>
            </a:r>
          </a:p>
          <a:p>
            <a:pPr marL="0" indent="0">
              <a:buNone/>
            </a:pPr>
            <a:r>
              <a:rPr lang="en-US" sz="5600" dirty="0">
                <a:solidFill>
                  <a:srgbClr val="000000"/>
                </a:solidFill>
                <a:latin typeface="verdana" panose="020B0604030504040204" pitchFamily="34" charset="0"/>
              </a:rPr>
              <a:t>        </a:t>
            </a:r>
            <a:r>
              <a:rPr lang="en-US" sz="5600" b="1" dirty="0">
                <a:solidFill>
                  <a:srgbClr val="006699"/>
                </a:solidFill>
                <a:latin typeface="verdana" panose="020B0604030504040204" pitchFamily="34" charset="0"/>
              </a:rPr>
              <a:t>catch</a:t>
            </a:r>
            <a:r>
              <a:rPr lang="en-US" sz="5600" dirty="0">
                <a:solidFill>
                  <a:srgbClr val="000000"/>
                </a:solidFill>
                <a:latin typeface="verdana" panose="020B0604030504040204" pitchFamily="34" charset="0"/>
              </a:rPr>
              <a:t>(Exception e)  </a:t>
            </a:r>
          </a:p>
          <a:p>
            <a:pPr marL="0" indent="0">
              <a:buNone/>
            </a:pPr>
            <a:r>
              <a:rPr lang="en-US" sz="5600" dirty="0">
                <a:solidFill>
                  <a:srgbClr val="000000"/>
                </a:solidFill>
                <a:latin typeface="verdana" panose="020B0604030504040204" pitchFamily="34" charset="0"/>
              </a:rPr>
              <a:t>        {  </a:t>
            </a:r>
          </a:p>
          <a:p>
            <a:pPr marL="0" indent="0">
              <a:buNone/>
            </a:pPr>
            <a:r>
              <a:rPr lang="en-US" sz="5600" dirty="0">
                <a:solidFill>
                  <a:srgbClr val="000000"/>
                </a:solidFill>
                <a:latin typeface="verdana" panose="020B0604030504040204" pitchFamily="34" charset="0"/>
              </a:rPr>
              <a:t>             </a:t>
            </a:r>
            <a:r>
              <a:rPr lang="en-US" sz="5600" dirty="0">
                <a:solidFill>
                  <a:srgbClr val="008200"/>
                </a:solidFill>
                <a:latin typeface="verdana" panose="020B0604030504040204" pitchFamily="34" charset="0"/>
              </a:rPr>
              <a:t>// resolving the exception in catch block</a:t>
            </a:r>
            <a:r>
              <a:rPr lang="en-US" sz="5600" dirty="0">
                <a:solidFill>
                  <a:srgbClr val="000000"/>
                </a:solidFill>
                <a:latin typeface="verdana" panose="020B0604030504040204" pitchFamily="34" charset="0"/>
              </a:rPr>
              <a:t>  </a:t>
            </a:r>
          </a:p>
          <a:p>
            <a:pPr marL="0" indent="0">
              <a:buNone/>
            </a:pPr>
            <a:r>
              <a:rPr lang="en-US" sz="5600" dirty="0">
                <a:solidFill>
                  <a:srgbClr val="000000"/>
                </a:solidFill>
                <a:latin typeface="verdana" panose="020B0604030504040204" pitchFamily="34" charset="0"/>
              </a:rPr>
              <a:t>            </a:t>
            </a:r>
            <a:r>
              <a:rPr lang="en-US" sz="5600" dirty="0" err="1">
                <a:solidFill>
                  <a:srgbClr val="000000"/>
                </a:solidFill>
                <a:latin typeface="verdana" panose="020B0604030504040204" pitchFamily="34" charset="0"/>
              </a:rPr>
              <a:t>System.out.println</a:t>
            </a:r>
            <a:r>
              <a:rPr lang="en-US" sz="5600" dirty="0">
                <a:solidFill>
                  <a:srgbClr val="000000"/>
                </a:solidFill>
                <a:latin typeface="verdana" panose="020B0604030504040204" pitchFamily="34" charset="0"/>
              </a:rPr>
              <a:t>(</a:t>
            </a:r>
            <a:r>
              <a:rPr lang="en-US" sz="5600" dirty="0" err="1">
                <a:solidFill>
                  <a:srgbClr val="000000"/>
                </a:solidFill>
                <a:latin typeface="verdana" panose="020B0604030504040204" pitchFamily="34" charset="0"/>
              </a:rPr>
              <a:t>i</a:t>
            </a:r>
            <a:r>
              <a:rPr lang="en-US" sz="5600" dirty="0">
                <a:solidFill>
                  <a:srgbClr val="000000"/>
                </a:solidFill>
                <a:latin typeface="verdana" panose="020B0604030504040204" pitchFamily="34" charset="0"/>
              </a:rPr>
              <a:t>/(j+</a:t>
            </a:r>
            <a:r>
              <a:rPr lang="en-US" sz="5600" dirty="0">
                <a:solidFill>
                  <a:srgbClr val="C00000"/>
                </a:solidFill>
                <a:latin typeface="verdana" panose="020B0604030504040204" pitchFamily="34" charset="0"/>
              </a:rPr>
              <a:t>2</a:t>
            </a:r>
            <a:r>
              <a:rPr lang="en-US" sz="5600" dirty="0">
                <a:solidFill>
                  <a:srgbClr val="000000"/>
                </a:solidFill>
                <a:latin typeface="verdana" panose="020B0604030504040204" pitchFamily="34" charset="0"/>
              </a:rPr>
              <a:t>));  </a:t>
            </a:r>
          </a:p>
          <a:p>
            <a:pPr marL="0" indent="0">
              <a:buNone/>
            </a:pPr>
            <a:r>
              <a:rPr lang="en-US" sz="5600" dirty="0">
                <a:solidFill>
                  <a:srgbClr val="000000"/>
                </a:solidFill>
                <a:latin typeface="verdana" panose="020B0604030504040204" pitchFamily="34" charset="0"/>
              </a:rPr>
              <a:t>        }  </a:t>
            </a:r>
          </a:p>
          <a:p>
            <a:pPr marL="0" indent="0">
              <a:buNone/>
            </a:pPr>
            <a:r>
              <a:rPr lang="en-US" sz="5600" dirty="0">
                <a:solidFill>
                  <a:srgbClr val="000000"/>
                </a:solidFill>
                <a:latin typeface="verdana" panose="020B0604030504040204" pitchFamily="34" charset="0"/>
              </a:rPr>
              <a:t>    }  </a:t>
            </a:r>
          </a:p>
          <a:p>
            <a:pPr marL="0" indent="0">
              <a:buNone/>
            </a:pPr>
            <a:r>
              <a:rPr lang="en-US" sz="5600"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296633797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u="sng" dirty="0">
                <a:solidFill>
                  <a:srgbClr val="610B38"/>
                </a:solidFill>
                <a:latin typeface="erdana"/>
              </a:rPr>
              <a:t>Java Multi-catch block</a:t>
            </a:r>
            <a:br>
              <a:rPr lang="en-US" dirty="0">
                <a:solidFill>
                  <a:srgbClr val="610B38"/>
                </a:solidFill>
                <a:latin typeface="erdana"/>
              </a:rPr>
            </a:br>
            <a:endParaRPr lang="en-US" dirty="0"/>
          </a:p>
        </p:txBody>
      </p:sp>
      <p:sp>
        <p:nvSpPr>
          <p:cNvPr id="3" name="Content Placeholder 2"/>
          <p:cNvSpPr>
            <a:spLocks noGrp="1"/>
          </p:cNvSpPr>
          <p:nvPr>
            <p:ph idx="1"/>
          </p:nvPr>
        </p:nvSpPr>
        <p:spPr>
          <a:xfrm>
            <a:off x="668383" y="1253330"/>
            <a:ext cx="11231880" cy="4938463"/>
          </a:xfrm>
        </p:spPr>
        <p:txBody>
          <a:bodyPr>
            <a:normAutofit/>
          </a:bodyPr>
          <a:lstStyle/>
          <a:p>
            <a:r>
              <a:rPr lang="en-US" sz="2400" dirty="0">
                <a:solidFill>
                  <a:srgbClr val="000000"/>
                </a:solidFill>
                <a:latin typeface="Times New Roman" panose="02020603050405020304" pitchFamily="18" charset="0"/>
                <a:cs typeface="Times New Roman" panose="02020603050405020304" pitchFamily="18" charset="0"/>
              </a:rPr>
              <a:t>A try block can be followed by one or more catch blocks. Each catch block must contain a different exception handler. So, if you have to perform different tasks at the occurrence of different exceptions, use java multi-catch block.</a:t>
            </a:r>
          </a:p>
          <a:p>
            <a:endParaRPr lang="en-US" sz="2400" dirty="0">
              <a:solidFill>
                <a:srgbClr val="000000"/>
              </a:solidFill>
              <a:latin typeface="Times New Roman" panose="02020603050405020304" pitchFamily="18" charset="0"/>
              <a:cs typeface="Times New Roman" panose="02020603050405020304" pitchFamily="18" charset="0"/>
            </a:endParaRPr>
          </a:p>
          <a:p>
            <a:r>
              <a:rPr lang="en-US" sz="2400" dirty="0">
                <a:solidFill>
                  <a:srgbClr val="610B38"/>
                </a:solidFill>
                <a:latin typeface="Times New Roman" panose="02020603050405020304" pitchFamily="18" charset="0"/>
                <a:cs typeface="Times New Roman" panose="02020603050405020304" pitchFamily="18" charset="0"/>
              </a:rPr>
              <a:t>Points to remember</a:t>
            </a:r>
          </a:p>
          <a:p>
            <a:pPr lvl="1"/>
            <a:r>
              <a:rPr lang="en-US" dirty="0">
                <a:solidFill>
                  <a:srgbClr val="000000"/>
                </a:solidFill>
                <a:latin typeface="Times New Roman" panose="02020603050405020304" pitchFamily="18" charset="0"/>
                <a:cs typeface="Times New Roman" panose="02020603050405020304" pitchFamily="18" charset="0"/>
              </a:rPr>
              <a:t>At a time only one exception occurs and at a time only one catch block is executed.</a:t>
            </a:r>
          </a:p>
          <a:p>
            <a:pPr lvl="1"/>
            <a:r>
              <a:rPr lang="en-US" u="sng" dirty="0">
                <a:solidFill>
                  <a:srgbClr val="000000"/>
                </a:solidFill>
                <a:latin typeface="Times New Roman" panose="02020603050405020304" pitchFamily="18" charset="0"/>
                <a:cs typeface="Times New Roman" panose="02020603050405020304" pitchFamily="18" charset="0"/>
              </a:rPr>
              <a:t>All catch blocks must be ordered from most specific to most general, i.e. catch for </a:t>
            </a:r>
            <a:r>
              <a:rPr lang="en-US" u="sng" dirty="0" err="1">
                <a:solidFill>
                  <a:srgbClr val="000000"/>
                </a:solidFill>
                <a:latin typeface="Times New Roman" panose="02020603050405020304" pitchFamily="18" charset="0"/>
                <a:cs typeface="Times New Roman" panose="02020603050405020304" pitchFamily="18" charset="0"/>
              </a:rPr>
              <a:t>ArithmeticException</a:t>
            </a:r>
            <a:r>
              <a:rPr lang="en-US" u="sng" dirty="0">
                <a:solidFill>
                  <a:srgbClr val="000000"/>
                </a:solidFill>
                <a:latin typeface="Times New Roman" panose="02020603050405020304" pitchFamily="18" charset="0"/>
                <a:cs typeface="Times New Roman" panose="02020603050405020304" pitchFamily="18" charset="0"/>
              </a:rPr>
              <a:t> must come before catch for Exception.</a:t>
            </a:r>
          </a:p>
          <a:p>
            <a:endParaRPr lang="en-US" dirty="0"/>
          </a:p>
        </p:txBody>
      </p:sp>
    </p:spTree>
    <p:extLst>
      <p:ext uri="{BB962C8B-B14F-4D97-AF65-F5344CB8AC3E}">
        <p14:creationId xmlns:p14="http://schemas.microsoft.com/office/powerpoint/2010/main" val="17133593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457835"/>
          </a:xfrm>
        </p:spPr>
        <p:txBody>
          <a:bodyPr>
            <a:noAutofit/>
          </a:bodyPr>
          <a:lstStyle/>
          <a:p>
            <a:pPr algn="ctr"/>
            <a:r>
              <a:rPr lang="en-US" sz="3200" b="1" u="sng" dirty="0"/>
              <a:t> multi-catch block.</a:t>
            </a:r>
          </a:p>
        </p:txBody>
      </p:sp>
      <p:sp>
        <p:nvSpPr>
          <p:cNvPr id="3" name="Content Placeholder 2"/>
          <p:cNvSpPr>
            <a:spLocks noGrp="1"/>
          </p:cNvSpPr>
          <p:nvPr>
            <p:ph idx="1"/>
          </p:nvPr>
        </p:nvSpPr>
        <p:spPr>
          <a:xfrm>
            <a:off x="0" y="1211670"/>
            <a:ext cx="12191999" cy="5032375"/>
          </a:xfrm>
        </p:spPr>
        <p:txBody>
          <a:bodyPr numCol="2">
            <a:normAutofit/>
          </a:bodyPr>
          <a:lstStyle/>
          <a:p>
            <a:pPr marL="0" indent="0">
              <a:buNone/>
            </a:pPr>
            <a:r>
              <a:rPr lang="en-US" sz="1700" b="1" dirty="0">
                <a:solidFill>
                  <a:srgbClr val="006699"/>
                </a:solidFill>
                <a:latin typeface="verdana" panose="020B0604030504040204" pitchFamily="34" charset="0"/>
              </a:rPr>
              <a:t>public</a:t>
            </a: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class</a:t>
            </a:r>
            <a:r>
              <a:rPr lang="en-US" sz="1700" dirty="0">
                <a:solidFill>
                  <a:srgbClr val="000000"/>
                </a:solidFill>
                <a:latin typeface="verdana" panose="020B0604030504040204" pitchFamily="34" charset="0"/>
              </a:rPr>
              <a:t> MultipleCatchBlock1 {  </a:t>
            </a:r>
          </a:p>
          <a:p>
            <a:pPr marL="0" indent="0">
              <a:buNone/>
            </a:pP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public</a:t>
            </a: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static</a:t>
            </a: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void</a:t>
            </a:r>
            <a:r>
              <a:rPr lang="en-US" sz="1700" dirty="0">
                <a:solidFill>
                  <a:srgbClr val="000000"/>
                </a:solidFill>
                <a:latin typeface="verdana" panose="020B0604030504040204" pitchFamily="34" charset="0"/>
              </a:rPr>
              <a:t> main(String[] </a:t>
            </a:r>
            <a:r>
              <a:rPr lang="en-US" sz="1700" dirty="0" err="1">
                <a:solidFill>
                  <a:srgbClr val="000000"/>
                </a:solidFill>
                <a:latin typeface="verdana" panose="020B0604030504040204" pitchFamily="34" charset="0"/>
              </a:rPr>
              <a:t>args</a:t>
            </a:r>
            <a:r>
              <a:rPr lang="en-US" sz="1700" dirty="0">
                <a:solidFill>
                  <a:srgbClr val="000000"/>
                </a:solidFill>
                <a:latin typeface="verdana" panose="020B0604030504040204" pitchFamily="34" charset="0"/>
              </a:rPr>
              <a:t>) {  </a:t>
            </a:r>
          </a:p>
          <a:p>
            <a:pPr marL="0" indent="0">
              <a:buNone/>
            </a:pP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try</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t>
            </a:r>
            <a:r>
              <a:rPr lang="en-US" sz="1700" b="1" dirty="0" err="1">
                <a:solidFill>
                  <a:srgbClr val="006699"/>
                </a:solidFill>
                <a:latin typeface="verdana" panose="020B0604030504040204" pitchFamily="34" charset="0"/>
              </a:rPr>
              <a:t>int</a:t>
            </a:r>
            <a:r>
              <a:rPr lang="en-US" sz="1700" dirty="0">
                <a:solidFill>
                  <a:srgbClr val="000000"/>
                </a:solidFill>
                <a:latin typeface="verdana" panose="020B0604030504040204" pitchFamily="34" charset="0"/>
              </a:rPr>
              <a:t> a[]=</a:t>
            </a:r>
            <a:r>
              <a:rPr lang="en-US" sz="1700" b="1" dirty="0">
                <a:solidFill>
                  <a:srgbClr val="006699"/>
                </a:solidFill>
                <a:latin typeface="verdana" panose="020B0604030504040204" pitchFamily="34" charset="0"/>
              </a:rPr>
              <a:t>new</a:t>
            </a:r>
            <a:r>
              <a:rPr lang="en-US" sz="1700" dirty="0">
                <a:solidFill>
                  <a:srgbClr val="000000"/>
                </a:solidFill>
                <a:latin typeface="verdana" panose="020B0604030504040204" pitchFamily="34" charset="0"/>
              </a:rPr>
              <a:t> </a:t>
            </a:r>
            <a:r>
              <a:rPr lang="en-US" sz="1700" b="1" dirty="0" err="1">
                <a:solidFill>
                  <a:srgbClr val="006699"/>
                </a:solidFill>
                <a:latin typeface="verdana" panose="020B0604030504040204" pitchFamily="34" charset="0"/>
              </a:rPr>
              <a:t>int</a:t>
            </a:r>
            <a:r>
              <a:rPr lang="en-US" sz="1700" dirty="0">
                <a:solidFill>
                  <a:srgbClr val="000000"/>
                </a:solidFill>
                <a:latin typeface="verdana" panose="020B0604030504040204" pitchFamily="34" charset="0"/>
              </a:rPr>
              <a:t>[</a:t>
            </a:r>
            <a:r>
              <a:rPr lang="en-US" sz="1700" dirty="0">
                <a:solidFill>
                  <a:srgbClr val="C00000"/>
                </a:solidFill>
                <a:latin typeface="verdana" panose="020B0604030504040204" pitchFamily="34" charset="0"/>
              </a:rPr>
              <a:t>5</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a[</a:t>
            </a:r>
            <a:r>
              <a:rPr lang="en-US" sz="1700" dirty="0">
                <a:solidFill>
                  <a:srgbClr val="C00000"/>
                </a:solidFill>
                <a:latin typeface="verdana" panose="020B0604030504040204" pitchFamily="34" charset="0"/>
              </a:rPr>
              <a:t>5</a:t>
            </a:r>
            <a:r>
              <a:rPr lang="en-US" sz="1700" dirty="0">
                <a:solidFill>
                  <a:srgbClr val="000000"/>
                </a:solidFill>
                <a:latin typeface="verdana" panose="020B0604030504040204" pitchFamily="34" charset="0"/>
              </a:rPr>
              <a:t>]=</a:t>
            </a:r>
            <a:r>
              <a:rPr lang="en-US" sz="1700" dirty="0">
                <a:solidFill>
                  <a:srgbClr val="C00000"/>
                </a:solidFill>
                <a:latin typeface="verdana" panose="020B0604030504040204" pitchFamily="34" charset="0"/>
              </a:rPr>
              <a:t>30</a:t>
            </a:r>
            <a:r>
              <a:rPr lang="en-US" sz="1700" dirty="0">
                <a:solidFill>
                  <a:srgbClr val="000000"/>
                </a:solidFill>
                <a:latin typeface="verdana" panose="020B0604030504040204" pitchFamily="34" charset="0"/>
              </a:rPr>
              <a:t>/</a:t>
            </a:r>
            <a:r>
              <a:rPr lang="en-US" sz="1700" dirty="0">
                <a:solidFill>
                  <a:srgbClr val="C00000"/>
                </a:solidFill>
                <a:latin typeface="verdana" panose="020B0604030504040204" pitchFamily="34" charset="0"/>
              </a:rPr>
              <a:t>0</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    </a:t>
            </a:r>
          </a:p>
          <a:p>
            <a:pPr marL="0" indent="0">
              <a:buNone/>
            </a:pP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catch</a:t>
            </a:r>
            <a:r>
              <a:rPr lang="en-US" sz="1700" dirty="0">
                <a:solidFill>
                  <a:srgbClr val="000000"/>
                </a:solidFill>
                <a:latin typeface="verdana" panose="020B0604030504040204" pitchFamily="34" charset="0"/>
              </a:rPr>
              <a:t>(</a:t>
            </a:r>
            <a:r>
              <a:rPr lang="en-US" sz="1700" dirty="0" err="1">
                <a:solidFill>
                  <a:srgbClr val="000000"/>
                </a:solidFill>
                <a:latin typeface="verdana" panose="020B0604030504040204" pitchFamily="34" charset="0"/>
              </a:rPr>
              <a:t>ArithmeticException</a:t>
            </a:r>
            <a:r>
              <a:rPr lang="en-US" sz="1700" dirty="0">
                <a:solidFill>
                  <a:srgbClr val="000000"/>
                </a:solidFill>
                <a:latin typeface="verdana" panose="020B0604030504040204" pitchFamily="34" charset="0"/>
              </a:rPr>
              <a:t> e)  </a:t>
            </a:r>
          </a:p>
          <a:p>
            <a:pPr marL="0" indent="0">
              <a:buNone/>
            </a:pPr>
            <a:r>
              <a:rPr lang="en-US" sz="1700" dirty="0">
                <a:solidFill>
                  <a:srgbClr val="000000"/>
                </a:solidFill>
                <a:latin typeface="verdana" panose="020B0604030504040204" pitchFamily="34" charset="0"/>
              </a:rPr>
              <a:t>                  {  </a:t>
            </a:r>
          </a:p>
          <a:p>
            <a:pPr marL="0" indent="0">
              <a:buNone/>
            </a:pPr>
            <a:r>
              <a:rPr lang="en-US" sz="1700" dirty="0">
                <a:solidFill>
                  <a:srgbClr val="000000"/>
                </a:solidFill>
                <a:latin typeface="verdana" panose="020B0604030504040204" pitchFamily="34" charset="0"/>
              </a:rPr>
              <a:t>      </a:t>
            </a:r>
            <a:r>
              <a:rPr lang="en-US" sz="1400" dirty="0">
                <a:solidFill>
                  <a:srgbClr val="000000"/>
                </a:solidFill>
                <a:latin typeface="verdana" panose="020B0604030504040204" pitchFamily="34" charset="0"/>
              </a:rPr>
              <a:t>             </a:t>
            </a:r>
            <a:r>
              <a:rPr lang="en-US" sz="1400" dirty="0" err="1">
                <a:solidFill>
                  <a:srgbClr val="000000"/>
                </a:solidFill>
                <a:latin typeface="verdana" panose="020B0604030504040204" pitchFamily="34" charset="0"/>
              </a:rPr>
              <a:t>System.out.println</a:t>
            </a:r>
            <a:r>
              <a:rPr lang="en-US" sz="1400" dirty="0">
                <a:solidFill>
                  <a:srgbClr val="000000"/>
                </a:solidFill>
                <a:latin typeface="verdana" panose="020B0604030504040204" pitchFamily="34" charset="0"/>
              </a:rPr>
              <a:t>(</a:t>
            </a:r>
            <a:r>
              <a:rPr lang="en-US" sz="1400" dirty="0">
                <a:solidFill>
                  <a:srgbClr val="0000FF"/>
                </a:solidFill>
                <a:latin typeface="verdana" panose="020B0604030504040204" pitchFamily="34" charset="0"/>
              </a:rPr>
              <a:t>"Arithmetic Exception occurs"</a:t>
            </a:r>
            <a:r>
              <a:rPr lang="en-US" sz="14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    </a:t>
            </a:r>
          </a:p>
          <a:p>
            <a:pPr marL="0" indent="0">
              <a:buNone/>
            </a:pPr>
            <a:endParaRPr lang="en-US" sz="1700" dirty="0">
              <a:solidFill>
                <a:srgbClr val="000000"/>
              </a:solidFill>
              <a:latin typeface="verdana" panose="020B0604030504040204" pitchFamily="34" charset="0"/>
            </a:endParaRPr>
          </a:p>
          <a:p>
            <a:pPr marL="0" indent="0">
              <a:buNone/>
            </a:pPr>
            <a:endParaRPr lang="en-US" sz="1700" dirty="0">
              <a:solidFill>
                <a:srgbClr val="000000"/>
              </a:solidFill>
              <a:latin typeface="verdana" panose="020B0604030504040204" pitchFamily="34" charset="0"/>
            </a:endParaRPr>
          </a:p>
          <a:p>
            <a:pPr marL="0" indent="0">
              <a:buNone/>
            </a:pP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catch</a:t>
            </a:r>
            <a:r>
              <a:rPr lang="en-US" sz="1700" dirty="0">
                <a:solidFill>
                  <a:srgbClr val="000000"/>
                </a:solidFill>
                <a:latin typeface="verdana" panose="020B0604030504040204" pitchFamily="34" charset="0"/>
              </a:rPr>
              <a:t>(</a:t>
            </a:r>
            <a:r>
              <a:rPr lang="en-US" sz="1700" dirty="0" err="1">
                <a:solidFill>
                  <a:srgbClr val="000000"/>
                </a:solidFill>
                <a:latin typeface="verdana" panose="020B0604030504040204" pitchFamily="34" charset="0"/>
              </a:rPr>
              <a:t>ArrayIndexOutOfBoundsException</a:t>
            </a:r>
            <a:r>
              <a:rPr lang="en-US" sz="1700" dirty="0">
                <a:solidFill>
                  <a:srgbClr val="000000"/>
                </a:solidFill>
                <a:latin typeface="verdana" panose="020B0604030504040204" pitchFamily="34" charset="0"/>
              </a:rPr>
              <a:t> e)  </a:t>
            </a:r>
          </a:p>
          <a:p>
            <a:pPr marL="0" indent="0">
              <a:buNone/>
            </a:pPr>
            <a:r>
              <a:rPr lang="en-US" sz="1700" dirty="0">
                <a:solidFill>
                  <a:srgbClr val="000000"/>
                </a:solidFill>
                <a:latin typeface="verdana" panose="020B0604030504040204" pitchFamily="34" charset="0"/>
              </a:rPr>
              <a:t>                  {  </a:t>
            </a:r>
          </a:p>
          <a:p>
            <a:pPr marL="0" indent="0">
              <a:buNone/>
            </a:pPr>
            <a:r>
              <a:rPr lang="en-US" sz="1700" dirty="0">
                <a:solidFill>
                  <a:srgbClr val="000000"/>
                </a:solidFill>
                <a:latin typeface="verdana" panose="020B0604030504040204" pitchFamily="34" charset="0"/>
              </a:rPr>
              <a:t>   </a:t>
            </a:r>
            <a:r>
              <a:rPr lang="en-US" sz="1400" dirty="0" err="1">
                <a:solidFill>
                  <a:srgbClr val="000000"/>
                </a:solidFill>
                <a:latin typeface="verdana" panose="020B0604030504040204" pitchFamily="34" charset="0"/>
              </a:rPr>
              <a:t>System.out.println</a:t>
            </a:r>
            <a:r>
              <a:rPr lang="en-US" sz="1400" dirty="0">
                <a:solidFill>
                  <a:srgbClr val="000000"/>
                </a:solidFill>
                <a:latin typeface="verdana" panose="020B0604030504040204" pitchFamily="34" charset="0"/>
              </a:rPr>
              <a:t>(</a:t>
            </a:r>
            <a:r>
              <a:rPr lang="en-US" sz="1400" dirty="0">
                <a:solidFill>
                  <a:srgbClr val="0000FF"/>
                </a:solidFill>
                <a:latin typeface="verdana" panose="020B0604030504040204" pitchFamily="34" charset="0"/>
              </a:rPr>
              <a:t>"</a:t>
            </a:r>
            <a:r>
              <a:rPr lang="en-US" sz="1400" dirty="0" err="1">
                <a:solidFill>
                  <a:srgbClr val="0000FF"/>
                </a:solidFill>
                <a:latin typeface="verdana" panose="020B0604030504040204" pitchFamily="34" charset="0"/>
              </a:rPr>
              <a:t>ArrayIndexOutOfBounds</a:t>
            </a:r>
            <a:r>
              <a:rPr lang="en-US" sz="1400" dirty="0">
                <a:solidFill>
                  <a:srgbClr val="0000FF"/>
                </a:solidFill>
                <a:latin typeface="verdana" panose="020B0604030504040204" pitchFamily="34" charset="0"/>
              </a:rPr>
              <a:t> Exception occurs"</a:t>
            </a:r>
            <a:r>
              <a:rPr lang="en-US" sz="1400" dirty="0">
                <a:solidFill>
                  <a:srgbClr val="000000"/>
                </a:solidFill>
                <a:latin typeface="verdana" panose="020B0604030504040204" pitchFamily="34" charset="0"/>
              </a:rPr>
              <a:t>); </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    </a:t>
            </a:r>
          </a:p>
          <a:p>
            <a:pPr marL="0" indent="0">
              <a:buNone/>
            </a:pPr>
            <a:r>
              <a:rPr lang="en-US" sz="1700" dirty="0">
                <a:solidFill>
                  <a:srgbClr val="000000"/>
                </a:solidFill>
                <a:latin typeface="verdana" panose="020B0604030504040204" pitchFamily="34" charset="0"/>
              </a:rPr>
              <a:t>               </a:t>
            </a:r>
            <a:r>
              <a:rPr lang="en-US" sz="1700" b="1" dirty="0">
                <a:solidFill>
                  <a:srgbClr val="006699"/>
                </a:solidFill>
                <a:latin typeface="verdana" panose="020B0604030504040204" pitchFamily="34" charset="0"/>
              </a:rPr>
              <a:t>catch</a:t>
            </a:r>
            <a:r>
              <a:rPr lang="en-US" sz="1700" dirty="0">
                <a:solidFill>
                  <a:srgbClr val="000000"/>
                </a:solidFill>
                <a:latin typeface="verdana" panose="020B0604030504040204" pitchFamily="34" charset="0"/>
              </a:rPr>
              <a:t>(Exception e)  </a:t>
            </a:r>
          </a:p>
          <a:p>
            <a:pPr marL="0" indent="0">
              <a:buNone/>
            </a:pPr>
            <a:r>
              <a:rPr lang="en-US" sz="1700" dirty="0">
                <a:solidFill>
                  <a:srgbClr val="000000"/>
                </a:solidFill>
                <a:latin typeface="verdana" panose="020B0604030504040204" pitchFamily="34" charset="0"/>
              </a:rPr>
              <a:t>                  {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System.out.println</a:t>
            </a:r>
            <a:r>
              <a:rPr lang="en-US" sz="1700" dirty="0">
                <a:solidFill>
                  <a:srgbClr val="000000"/>
                </a:solidFill>
                <a:latin typeface="verdana" panose="020B0604030504040204" pitchFamily="34" charset="0"/>
              </a:rPr>
              <a:t>(</a:t>
            </a:r>
            <a:r>
              <a:rPr lang="en-US" sz="1700" dirty="0">
                <a:solidFill>
                  <a:srgbClr val="0000FF"/>
                </a:solidFill>
                <a:latin typeface="verdana" panose="020B0604030504040204" pitchFamily="34" charset="0"/>
              </a:rPr>
              <a:t>"Parent Exception occurs"</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             </a:t>
            </a:r>
          </a:p>
          <a:p>
            <a:pPr marL="0" indent="0">
              <a:buNone/>
            </a:pPr>
            <a:r>
              <a:rPr lang="en-US" sz="1700" dirty="0">
                <a:solidFill>
                  <a:srgbClr val="000000"/>
                </a:solidFill>
                <a:latin typeface="verdana" panose="020B0604030504040204" pitchFamily="34" charset="0"/>
              </a:rPr>
              <a:t>               </a:t>
            </a:r>
            <a:r>
              <a:rPr lang="en-US" sz="1700" dirty="0" err="1">
                <a:solidFill>
                  <a:srgbClr val="000000"/>
                </a:solidFill>
                <a:latin typeface="verdana" panose="020B0604030504040204" pitchFamily="34" charset="0"/>
              </a:rPr>
              <a:t>System.out.println</a:t>
            </a:r>
            <a:r>
              <a:rPr lang="en-US" sz="1700" dirty="0">
                <a:solidFill>
                  <a:srgbClr val="000000"/>
                </a:solidFill>
                <a:latin typeface="verdana" panose="020B0604030504040204" pitchFamily="34" charset="0"/>
              </a:rPr>
              <a:t>(</a:t>
            </a:r>
            <a:r>
              <a:rPr lang="en-US" sz="1700" dirty="0">
                <a:solidFill>
                  <a:srgbClr val="0000FF"/>
                </a:solidFill>
                <a:latin typeface="verdana" panose="020B0604030504040204" pitchFamily="34" charset="0"/>
              </a:rPr>
              <a:t>"rest of the code"</a:t>
            </a:r>
            <a:r>
              <a:rPr lang="en-US" sz="1700" dirty="0">
                <a:solidFill>
                  <a:srgbClr val="000000"/>
                </a:solidFill>
                <a:latin typeface="verdana" panose="020B0604030504040204" pitchFamily="34" charset="0"/>
              </a:rPr>
              <a:t>);    </a:t>
            </a:r>
          </a:p>
          <a:p>
            <a:pPr marL="0" indent="0">
              <a:buNone/>
            </a:pPr>
            <a:r>
              <a:rPr lang="en-US" sz="1700" dirty="0">
                <a:solidFill>
                  <a:srgbClr val="000000"/>
                </a:solidFill>
                <a:latin typeface="verdana" panose="020B0604030504040204" pitchFamily="34" charset="0"/>
              </a:rPr>
              <a:t>    }  </a:t>
            </a:r>
          </a:p>
          <a:p>
            <a:pPr marL="0" indent="0">
              <a:buNone/>
            </a:pPr>
            <a:r>
              <a:rPr lang="en-US" sz="1700"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16757883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u="sng" dirty="0"/>
              <a:t> exception without maintaining the order of exceptions</a:t>
            </a:r>
          </a:p>
        </p:txBody>
      </p:sp>
      <p:sp>
        <p:nvSpPr>
          <p:cNvPr id="3" name="Content Placeholder 2"/>
          <p:cNvSpPr>
            <a:spLocks noGrp="1"/>
          </p:cNvSpPr>
          <p:nvPr>
            <p:ph idx="1"/>
          </p:nvPr>
        </p:nvSpPr>
        <p:spPr>
          <a:xfrm>
            <a:off x="156754" y="1825625"/>
            <a:ext cx="11887200" cy="4340044"/>
          </a:xfrm>
        </p:spPr>
        <p:txBody>
          <a:bodyPr>
            <a:normAutofit fontScale="70000" lnSpcReduction="20000"/>
          </a:bodyPr>
          <a:lstStyle/>
          <a:p>
            <a:pPr marL="0" indent="0">
              <a:buNone/>
            </a:pPr>
            <a:r>
              <a:rPr lang="en-US" b="1" dirty="0">
                <a:solidFill>
                  <a:srgbClr val="006699"/>
                </a:solidFill>
                <a:latin typeface="verdana" panose="020B0604030504040204" pitchFamily="34" charset="0"/>
              </a:rPr>
              <a:t>class</a:t>
            </a:r>
            <a:r>
              <a:rPr lang="en-US" dirty="0">
                <a:solidFill>
                  <a:srgbClr val="000000"/>
                </a:solidFill>
                <a:latin typeface="verdana" panose="020B0604030504040204" pitchFamily="34" charset="0"/>
              </a:rPr>
              <a:t> MultipleCatchBlock5{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main(String </a:t>
            </a:r>
            <a:r>
              <a:rPr lang="en-US" dirty="0" err="1">
                <a:solidFill>
                  <a:srgbClr val="000000"/>
                </a:solidFill>
                <a:latin typeface="verdana" panose="020B0604030504040204" pitchFamily="34" charset="0"/>
              </a:rPr>
              <a:t>args</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try</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err="1">
                <a:solidFill>
                  <a:srgbClr val="006699"/>
                </a:solidFill>
                <a:latin typeface="verdana" panose="020B0604030504040204" pitchFamily="34" charset="0"/>
              </a:rPr>
              <a:t>int</a:t>
            </a:r>
            <a:r>
              <a:rPr lang="en-US" dirty="0">
                <a:solidFill>
                  <a:srgbClr val="000000"/>
                </a:solidFill>
                <a:latin typeface="verdana" panose="020B0604030504040204" pitchFamily="34" charset="0"/>
              </a:rPr>
              <a:t> a[]=</a:t>
            </a:r>
            <a:r>
              <a:rPr lang="en-US" b="1" dirty="0">
                <a:solidFill>
                  <a:srgbClr val="006699"/>
                </a:solidFill>
                <a:latin typeface="verdana" panose="020B0604030504040204" pitchFamily="34" charset="0"/>
              </a:rPr>
              <a:t>new</a:t>
            </a:r>
            <a:r>
              <a:rPr lang="en-US" dirty="0">
                <a:solidFill>
                  <a:srgbClr val="000000"/>
                </a:solidFill>
                <a:latin typeface="verdana" panose="020B0604030504040204" pitchFamily="34" charset="0"/>
              </a:rPr>
              <a:t> </a:t>
            </a:r>
            <a:r>
              <a:rPr lang="en-US" b="1" dirty="0" err="1">
                <a:solidFill>
                  <a:srgbClr val="006699"/>
                </a:solidFill>
                <a:latin typeface="verdana" panose="020B0604030504040204" pitchFamily="34" charset="0"/>
              </a:rPr>
              <a:t>int</a:t>
            </a:r>
            <a:r>
              <a:rPr lang="en-US" dirty="0">
                <a:solidFill>
                  <a:srgbClr val="000000"/>
                </a:solidFill>
                <a:latin typeface="verdana" panose="020B0604030504040204" pitchFamily="34" charset="0"/>
              </a:rPr>
              <a:t>[</a:t>
            </a:r>
            <a:r>
              <a:rPr lang="en-US" dirty="0">
                <a:solidFill>
                  <a:srgbClr val="C00000"/>
                </a:solidFill>
                <a:latin typeface="verdana" panose="020B0604030504040204" pitchFamily="34" charset="0"/>
              </a:rPr>
              <a:t>5</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a:t>
            </a:r>
            <a:r>
              <a:rPr lang="en-US" dirty="0">
                <a:solidFill>
                  <a:srgbClr val="C00000"/>
                </a:solidFill>
                <a:latin typeface="verdana" panose="020B0604030504040204" pitchFamily="34" charset="0"/>
              </a:rPr>
              <a:t>5</a:t>
            </a:r>
            <a:r>
              <a:rPr lang="en-US" dirty="0">
                <a:solidFill>
                  <a:srgbClr val="000000"/>
                </a:solidFill>
                <a:latin typeface="verdana" panose="020B0604030504040204" pitchFamily="34" charset="0"/>
              </a:rPr>
              <a:t>]=</a:t>
            </a:r>
            <a:r>
              <a:rPr lang="en-US" dirty="0">
                <a:solidFill>
                  <a:srgbClr val="C00000"/>
                </a:solidFill>
                <a:latin typeface="verdana" panose="020B0604030504040204" pitchFamily="34" charset="0"/>
              </a:rPr>
              <a:t>30</a:t>
            </a:r>
            <a:r>
              <a:rPr lang="en-US" dirty="0">
                <a:solidFill>
                  <a:srgbClr val="000000"/>
                </a:solidFill>
                <a:latin typeface="verdana" panose="020B0604030504040204" pitchFamily="34" charset="0"/>
              </a:rPr>
              <a:t>/</a:t>
            </a:r>
            <a:r>
              <a:rPr lang="en-US" dirty="0">
                <a:solidFill>
                  <a:srgbClr val="C00000"/>
                </a:solidFill>
                <a:latin typeface="verdana" panose="020B0604030504040204" pitchFamily="34" charset="0"/>
              </a:rPr>
              <a:t>0</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catch</a:t>
            </a:r>
            <a:r>
              <a:rPr lang="en-US" dirty="0">
                <a:solidFill>
                  <a:srgbClr val="000000"/>
                </a:solidFill>
                <a:latin typeface="verdana" panose="020B0604030504040204" pitchFamily="34" charset="0"/>
              </a:rPr>
              <a:t>(Exception e){</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"common task completed"</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catch</a:t>
            </a:r>
            <a:r>
              <a:rPr lang="en-US" dirty="0">
                <a:solidFill>
                  <a:srgbClr val="000000"/>
                </a:solidFill>
                <a:latin typeface="verdana" panose="020B0604030504040204" pitchFamily="34" charset="0"/>
              </a:rPr>
              <a:t>(</a:t>
            </a:r>
            <a:r>
              <a:rPr lang="en-US" dirty="0" err="1">
                <a:solidFill>
                  <a:srgbClr val="000000"/>
                </a:solidFill>
                <a:latin typeface="verdana" panose="020B0604030504040204" pitchFamily="34" charset="0"/>
              </a:rPr>
              <a:t>ArithmeticException</a:t>
            </a:r>
            <a:r>
              <a:rPr lang="en-US" dirty="0">
                <a:solidFill>
                  <a:srgbClr val="000000"/>
                </a:solidFill>
                <a:latin typeface="verdana" panose="020B0604030504040204" pitchFamily="34" charset="0"/>
              </a:rPr>
              <a:t> e){</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"task1 is completed"</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catch</a:t>
            </a:r>
            <a:r>
              <a:rPr lang="en-US" dirty="0">
                <a:solidFill>
                  <a:srgbClr val="000000"/>
                </a:solidFill>
                <a:latin typeface="verdana" panose="020B0604030504040204" pitchFamily="34" charset="0"/>
              </a:rPr>
              <a:t>(</a:t>
            </a:r>
            <a:r>
              <a:rPr lang="en-US" dirty="0" err="1">
                <a:solidFill>
                  <a:srgbClr val="000000"/>
                </a:solidFill>
                <a:latin typeface="verdana" panose="020B0604030504040204" pitchFamily="34" charset="0"/>
              </a:rPr>
              <a:t>ArrayIndexOutOfBoundsException</a:t>
            </a:r>
            <a:r>
              <a:rPr lang="en-US" dirty="0">
                <a:solidFill>
                  <a:srgbClr val="000000"/>
                </a:solidFill>
                <a:latin typeface="verdana" panose="020B0604030504040204" pitchFamily="34" charset="0"/>
              </a:rPr>
              <a:t> e){</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"task 2 completed"</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"rest of the code..."</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93687289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u="sng" dirty="0"/>
              <a:t>exception doesn't occur</a:t>
            </a:r>
          </a:p>
        </p:txBody>
      </p:sp>
      <p:sp>
        <p:nvSpPr>
          <p:cNvPr id="3" name="Content Placeholder 2"/>
          <p:cNvSpPr>
            <a:spLocks noGrp="1"/>
          </p:cNvSpPr>
          <p:nvPr>
            <p:ph idx="1"/>
          </p:nvPr>
        </p:nvSpPr>
        <p:spPr/>
        <p:txBody>
          <a:bodyPr>
            <a:normAutofit fontScale="92500" lnSpcReduction="10000"/>
          </a:bodyPr>
          <a:lstStyle/>
          <a:p>
            <a:pPr marL="0" indent="0">
              <a:buNone/>
            </a:pPr>
            <a:r>
              <a:rPr lang="en-US" sz="2400" b="1" dirty="0">
                <a:solidFill>
                  <a:srgbClr val="006699"/>
                </a:solidFill>
                <a:latin typeface="verdana" panose="020B0604030504040204" pitchFamily="34" charset="0"/>
              </a:rPr>
              <a:t>class</a:t>
            </a:r>
            <a:r>
              <a:rPr lang="en-US" sz="2400" dirty="0">
                <a:solidFill>
                  <a:srgbClr val="000000"/>
                </a:solidFill>
                <a:latin typeface="verdana" panose="020B0604030504040204" pitchFamily="34" charset="0"/>
              </a:rPr>
              <a:t> </a:t>
            </a:r>
            <a:r>
              <a:rPr lang="en-US" sz="2400" dirty="0" err="1">
                <a:solidFill>
                  <a:srgbClr val="000000"/>
                </a:solidFill>
                <a:latin typeface="verdana" panose="020B0604030504040204" pitchFamily="34" charset="0"/>
              </a:rPr>
              <a:t>TestFinallyBlock</a:t>
            </a:r>
            <a:r>
              <a:rPr lang="en-US" sz="2400" dirty="0">
                <a:solidFill>
                  <a:srgbClr val="000000"/>
                </a:solidFill>
                <a:latin typeface="verdana" panose="020B0604030504040204" pitchFamily="34" charset="0"/>
              </a:rPr>
              <a:t>{  </a:t>
            </a:r>
          </a:p>
          <a:p>
            <a:pPr marL="0" indent="0">
              <a:buNone/>
            </a:pPr>
            <a:r>
              <a:rPr lang="en-US" sz="2400" dirty="0">
                <a:solidFill>
                  <a:srgbClr val="000000"/>
                </a:solidFill>
                <a:latin typeface="verdana" panose="020B0604030504040204" pitchFamily="34" charset="0"/>
              </a:rPr>
              <a:t>  </a:t>
            </a:r>
            <a:r>
              <a:rPr lang="en-US" sz="2400" b="1" dirty="0">
                <a:solidFill>
                  <a:srgbClr val="006699"/>
                </a:solidFill>
                <a:latin typeface="verdana" panose="020B0604030504040204" pitchFamily="34" charset="0"/>
              </a:rPr>
              <a:t>public</a:t>
            </a:r>
            <a:r>
              <a:rPr lang="en-US" sz="2400" dirty="0">
                <a:solidFill>
                  <a:srgbClr val="000000"/>
                </a:solidFill>
                <a:latin typeface="verdana" panose="020B0604030504040204" pitchFamily="34" charset="0"/>
              </a:rPr>
              <a:t> </a:t>
            </a:r>
            <a:r>
              <a:rPr lang="en-US" sz="2400" b="1" dirty="0">
                <a:solidFill>
                  <a:srgbClr val="006699"/>
                </a:solidFill>
                <a:latin typeface="verdana" panose="020B0604030504040204" pitchFamily="34" charset="0"/>
              </a:rPr>
              <a:t>static</a:t>
            </a:r>
            <a:r>
              <a:rPr lang="en-US" sz="2400" dirty="0">
                <a:solidFill>
                  <a:srgbClr val="000000"/>
                </a:solidFill>
                <a:latin typeface="verdana" panose="020B0604030504040204" pitchFamily="34" charset="0"/>
              </a:rPr>
              <a:t> </a:t>
            </a:r>
            <a:r>
              <a:rPr lang="en-US" sz="2400" b="1" dirty="0">
                <a:solidFill>
                  <a:srgbClr val="006699"/>
                </a:solidFill>
                <a:latin typeface="verdana" panose="020B0604030504040204" pitchFamily="34" charset="0"/>
              </a:rPr>
              <a:t>void</a:t>
            </a:r>
            <a:r>
              <a:rPr lang="en-US" sz="2400" dirty="0">
                <a:solidFill>
                  <a:srgbClr val="000000"/>
                </a:solidFill>
                <a:latin typeface="verdana" panose="020B0604030504040204" pitchFamily="34" charset="0"/>
              </a:rPr>
              <a:t> main(String </a:t>
            </a:r>
            <a:r>
              <a:rPr lang="en-US" sz="2400" dirty="0" err="1">
                <a:solidFill>
                  <a:srgbClr val="000000"/>
                </a:solidFill>
                <a:latin typeface="verdana" panose="020B0604030504040204" pitchFamily="34" charset="0"/>
              </a:rPr>
              <a:t>args</a:t>
            </a:r>
            <a:r>
              <a:rPr lang="en-US" sz="2400" dirty="0">
                <a:solidFill>
                  <a:srgbClr val="000000"/>
                </a:solidFill>
                <a:latin typeface="verdana" panose="020B0604030504040204" pitchFamily="34" charset="0"/>
              </a:rPr>
              <a:t>[]){  </a:t>
            </a:r>
          </a:p>
          <a:p>
            <a:pPr marL="0" indent="0">
              <a:buNone/>
            </a:pPr>
            <a:r>
              <a:rPr lang="en-US" sz="2400" dirty="0">
                <a:solidFill>
                  <a:srgbClr val="000000"/>
                </a:solidFill>
                <a:latin typeface="verdana" panose="020B0604030504040204" pitchFamily="34" charset="0"/>
              </a:rPr>
              <a:t>  </a:t>
            </a:r>
            <a:r>
              <a:rPr lang="en-US" sz="2400" b="1" dirty="0">
                <a:solidFill>
                  <a:srgbClr val="006699"/>
                </a:solidFill>
                <a:latin typeface="verdana" panose="020B0604030504040204" pitchFamily="34" charset="0"/>
              </a:rPr>
              <a:t>try</a:t>
            </a:r>
            <a:r>
              <a:rPr lang="en-US" sz="2400" dirty="0">
                <a:solidFill>
                  <a:srgbClr val="000000"/>
                </a:solidFill>
                <a:latin typeface="verdana" panose="020B0604030504040204" pitchFamily="34" charset="0"/>
              </a:rPr>
              <a:t>{  </a:t>
            </a:r>
          </a:p>
          <a:p>
            <a:pPr marL="0" indent="0">
              <a:buNone/>
            </a:pPr>
            <a:r>
              <a:rPr lang="en-US" sz="2400" dirty="0">
                <a:solidFill>
                  <a:srgbClr val="000000"/>
                </a:solidFill>
                <a:latin typeface="verdana" panose="020B0604030504040204" pitchFamily="34" charset="0"/>
              </a:rPr>
              <a:t>   </a:t>
            </a:r>
            <a:r>
              <a:rPr lang="en-US" sz="2400" b="1" dirty="0" err="1">
                <a:solidFill>
                  <a:srgbClr val="006699"/>
                </a:solidFill>
                <a:latin typeface="verdana" panose="020B0604030504040204" pitchFamily="34" charset="0"/>
              </a:rPr>
              <a:t>int</a:t>
            </a:r>
            <a:r>
              <a:rPr lang="en-US" sz="2400" dirty="0">
                <a:solidFill>
                  <a:srgbClr val="000000"/>
                </a:solidFill>
                <a:latin typeface="verdana" panose="020B0604030504040204" pitchFamily="34" charset="0"/>
              </a:rPr>
              <a:t> data=</a:t>
            </a:r>
            <a:r>
              <a:rPr lang="en-US" sz="2400" dirty="0">
                <a:solidFill>
                  <a:srgbClr val="C00000"/>
                </a:solidFill>
                <a:latin typeface="verdana" panose="020B0604030504040204" pitchFamily="34" charset="0"/>
              </a:rPr>
              <a:t>25</a:t>
            </a:r>
            <a:r>
              <a:rPr lang="en-US" sz="2400" dirty="0">
                <a:solidFill>
                  <a:srgbClr val="000000"/>
                </a:solidFill>
                <a:latin typeface="verdana" panose="020B0604030504040204" pitchFamily="34" charset="0"/>
              </a:rPr>
              <a:t>/</a:t>
            </a:r>
            <a:r>
              <a:rPr lang="en-US" sz="2400" dirty="0">
                <a:solidFill>
                  <a:srgbClr val="C00000"/>
                </a:solidFill>
                <a:latin typeface="verdana" panose="020B0604030504040204" pitchFamily="34" charset="0"/>
              </a:rPr>
              <a:t>5</a:t>
            </a:r>
            <a:r>
              <a:rPr lang="en-US" sz="2400" dirty="0">
                <a:solidFill>
                  <a:srgbClr val="000000"/>
                </a:solidFill>
                <a:latin typeface="verdana" panose="020B0604030504040204" pitchFamily="34" charset="0"/>
              </a:rPr>
              <a:t>;  </a:t>
            </a:r>
          </a:p>
          <a:p>
            <a:pPr marL="0" indent="0">
              <a:buNone/>
            </a:pPr>
            <a:r>
              <a:rPr lang="en-US" sz="2400" dirty="0">
                <a:solidFill>
                  <a:srgbClr val="000000"/>
                </a:solidFill>
                <a:latin typeface="verdana" panose="020B0604030504040204" pitchFamily="34" charset="0"/>
              </a:rPr>
              <a:t>   </a:t>
            </a:r>
            <a:r>
              <a:rPr lang="en-US" sz="2400" dirty="0" err="1">
                <a:solidFill>
                  <a:srgbClr val="000000"/>
                </a:solidFill>
                <a:latin typeface="verdana" panose="020B0604030504040204" pitchFamily="34" charset="0"/>
              </a:rPr>
              <a:t>System.out.println</a:t>
            </a:r>
            <a:r>
              <a:rPr lang="en-US" sz="2400" dirty="0">
                <a:solidFill>
                  <a:srgbClr val="000000"/>
                </a:solidFill>
                <a:latin typeface="verdana" panose="020B0604030504040204" pitchFamily="34" charset="0"/>
              </a:rPr>
              <a:t>(data);  </a:t>
            </a:r>
          </a:p>
          <a:p>
            <a:pPr marL="0" indent="0">
              <a:buNone/>
            </a:pPr>
            <a:r>
              <a:rPr lang="en-US" sz="2400" dirty="0">
                <a:solidFill>
                  <a:srgbClr val="000000"/>
                </a:solidFill>
                <a:latin typeface="verdana" panose="020B0604030504040204" pitchFamily="34" charset="0"/>
              </a:rPr>
              <a:t>  }  </a:t>
            </a:r>
          </a:p>
          <a:p>
            <a:pPr marL="0" indent="0">
              <a:buNone/>
            </a:pPr>
            <a:r>
              <a:rPr lang="en-US" sz="2400" dirty="0">
                <a:solidFill>
                  <a:srgbClr val="000000"/>
                </a:solidFill>
                <a:latin typeface="verdana" panose="020B0604030504040204" pitchFamily="34" charset="0"/>
              </a:rPr>
              <a:t>  </a:t>
            </a:r>
            <a:r>
              <a:rPr lang="en-US" sz="2400" b="1" dirty="0">
                <a:solidFill>
                  <a:srgbClr val="006699"/>
                </a:solidFill>
                <a:latin typeface="verdana" panose="020B0604030504040204" pitchFamily="34" charset="0"/>
              </a:rPr>
              <a:t>catch</a:t>
            </a:r>
            <a:r>
              <a:rPr lang="en-US" sz="2400" dirty="0">
                <a:solidFill>
                  <a:srgbClr val="000000"/>
                </a:solidFill>
                <a:latin typeface="verdana" panose="020B0604030504040204" pitchFamily="34" charset="0"/>
              </a:rPr>
              <a:t>(</a:t>
            </a:r>
            <a:r>
              <a:rPr lang="en-US" sz="2400" dirty="0" err="1">
                <a:solidFill>
                  <a:srgbClr val="000000"/>
                </a:solidFill>
                <a:latin typeface="verdana" panose="020B0604030504040204" pitchFamily="34" charset="0"/>
              </a:rPr>
              <a:t>NullPointerException</a:t>
            </a:r>
            <a:r>
              <a:rPr lang="en-US" sz="2400" dirty="0">
                <a:solidFill>
                  <a:srgbClr val="000000"/>
                </a:solidFill>
                <a:latin typeface="verdana" panose="020B0604030504040204" pitchFamily="34" charset="0"/>
              </a:rPr>
              <a:t> e){</a:t>
            </a:r>
            <a:r>
              <a:rPr lang="en-US" sz="2400" dirty="0" err="1">
                <a:solidFill>
                  <a:srgbClr val="000000"/>
                </a:solidFill>
                <a:latin typeface="verdana" panose="020B0604030504040204" pitchFamily="34" charset="0"/>
              </a:rPr>
              <a:t>System.out.println</a:t>
            </a:r>
            <a:r>
              <a:rPr lang="en-US" sz="2400" dirty="0">
                <a:solidFill>
                  <a:srgbClr val="000000"/>
                </a:solidFill>
                <a:latin typeface="verdana" panose="020B0604030504040204" pitchFamily="34" charset="0"/>
              </a:rPr>
              <a:t>(e);}  </a:t>
            </a:r>
          </a:p>
          <a:p>
            <a:pPr marL="0" indent="0">
              <a:buNone/>
            </a:pPr>
            <a:r>
              <a:rPr lang="en-US" sz="2400" dirty="0">
                <a:solidFill>
                  <a:srgbClr val="000000"/>
                </a:solidFill>
                <a:latin typeface="verdana" panose="020B0604030504040204" pitchFamily="34" charset="0"/>
              </a:rPr>
              <a:t>  </a:t>
            </a:r>
            <a:r>
              <a:rPr lang="en-US" sz="2400" b="1" dirty="0">
                <a:solidFill>
                  <a:srgbClr val="006699"/>
                </a:solidFill>
                <a:latin typeface="verdana" panose="020B0604030504040204" pitchFamily="34" charset="0"/>
              </a:rPr>
              <a:t>finally</a:t>
            </a:r>
            <a:r>
              <a:rPr lang="en-US" sz="2400" dirty="0">
                <a:solidFill>
                  <a:srgbClr val="000000"/>
                </a:solidFill>
                <a:latin typeface="verdana" panose="020B0604030504040204" pitchFamily="34" charset="0"/>
              </a:rPr>
              <a:t>{</a:t>
            </a:r>
            <a:r>
              <a:rPr lang="en-US" sz="2400" dirty="0" err="1">
                <a:solidFill>
                  <a:srgbClr val="000000"/>
                </a:solidFill>
                <a:latin typeface="verdana" panose="020B0604030504040204" pitchFamily="34" charset="0"/>
              </a:rPr>
              <a:t>System.out.println</a:t>
            </a:r>
            <a:r>
              <a:rPr lang="en-US" sz="2400" dirty="0">
                <a:solidFill>
                  <a:srgbClr val="000000"/>
                </a:solidFill>
                <a:latin typeface="verdana" panose="020B0604030504040204" pitchFamily="34" charset="0"/>
              </a:rPr>
              <a:t>(</a:t>
            </a:r>
            <a:r>
              <a:rPr lang="en-US" sz="2400" dirty="0">
                <a:solidFill>
                  <a:srgbClr val="0000FF"/>
                </a:solidFill>
                <a:latin typeface="verdana" panose="020B0604030504040204" pitchFamily="34" charset="0"/>
              </a:rPr>
              <a:t>"finally block is always executed"</a:t>
            </a:r>
            <a:r>
              <a:rPr lang="en-US" sz="2400" dirty="0">
                <a:solidFill>
                  <a:srgbClr val="000000"/>
                </a:solidFill>
                <a:latin typeface="verdana" panose="020B0604030504040204" pitchFamily="34" charset="0"/>
              </a:rPr>
              <a:t>);}  </a:t>
            </a:r>
          </a:p>
          <a:p>
            <a:pPr marL="0" indent="0">
              <a:buNone/>
            </a:pPr>
            <a:r>
              <a:rPr lang="en-US" sz="2400" dirty="0">
                <a:solidFill>
                  <a:srgbClr val="000000"/>
                </a:solidFill>
                <a:latin typeface="verdana" panose="020B0604030504040204" pitchFamily="34" charset="0"/>
              </a:rPr>
              <a:t>  </a:t>
            </a:r>
            <a:r>
              <a:rPr lang="en-US" sz="2400" dirty="0" err="1">
                <a:solidFill>
                  <a:srgbClr val="000000"/>
                </a:solidFill>
                <a:latin typeface="verdana" panose="020B0604030504040204" pitchFamily="34" charset="0"/>
              </a:rPr>
              <a:t>System.out.println</a:t>
            </a:r>
            <a:r>
              <a:rPr lang="en-US" sz="2400" dirty="0">
                <a:solidFill>
                  <a:srgbClr val="000000"/>
                </a:solidFill>
                <a:latin typeface="verdana" panose="020B0604030504040204" pitchFamily="34" charset="0"/>
              </a:rPr>
              <a:t>(</a:t>
            </a:r>
            <a:r>
              <a:rPr lang="en-US" sz="2400" dirty="0">
                <a:solidFill>
                  <a:srgbClr val="0000FF"/>
                </a:solidFill>
                <a:latin typeface="verdana" panose="020B0604030504040204" pitchFamily="34" charset="0"/>
              </a:rPr>
              <a:t>"rest of the code..."</a:t>
            </a:r>
            <a:r>
              <a:rPr lang="en-US" sz="2400" dirty="0">
                <a:solidFill>
                  <a:srgbClr val="000000"/>
                </a:solidFill>
                <a:latin typeface="verdana" panose="020B0604030504040204" pitchFamily="34" charset="0"/>
              </a:rPr>
              <a:t>);  </a:t>
            </a:r>
          </a:p>
          <a:p>
            <a:pPr marL="0" indent="0">
              <a:buNone/>
            </a:pPr>
            <a:r>
              <a:rPr lang="en-US" sz="2400" dirty="0">
                <a:solidFill>
                  <a:srgbClr val="000000"/>
                </a:solidFill>
                <a:latin typeface="verdana" panose="020B0604030504040204" pitchFamily="34" charset="0"/>
              </a:rPr>
              <a:t>  }  </a:t>
            </a:r>
          </a:p>
          <a:p>
            <a:pPr marL="0" indent="0">
              <a:buNone/>
            </a:pPr>
            <a:r>
              <a:rPr lang="en-US" sz="2400"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192514319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u="sng" dirty="0"/>
              <a:t>exception occurs and not handled.</a:t>
            </a:r>
          </a:p>
        </p:txBody>
      </p:sp>
      <p:sp>
        <p:nvSpPr>
          <p:cNvPr id="3" name="Content Placeholder 2"/>
          <p:cNvSpPr>
            <a:spLocks noGrp="1"/>
          </p:cNvSpPr>
          <p:nvPr>
            <p:ph idx="1"/>
          </p:nvPr>
        </p:nvSpPr>
        <p:spPr/>
        <p:txBody>
          <a:bodyPr>
            <a:normAutofit fontScale="92500" lnSpcReduction="10000"/>
          </a:bodyPr>
          <a:lstStyle/>
          <a:p>
            <a:pPr marL="0" indent="0">
              <a:buNone/>
            </a:pPr>
            <a:r>
              <a:rPr lang="en-US" sz="2200" b="1" dirty="0">
                <a:solidFill>
                  <a:srgbClr val="006699"/>
                </a:solidFill>
                <a:latin typeface="verdana" panose="020B0604030504040204" pitchFamily="34" charset="0"/>
              </a:rPr>
              <a:t>class</a:t>
            </a:r>
            <a:r>
              <a:rPr lang="en-US" sz="2200" dirty="0">
                <a:solidFill>
                  <a:srgbClr val="000000"/>
                </a:solidFill>
                <a:latin typeface="verdana" panose="020B0604030504040204" pitchFamily="34" charset="0"/>
              </a:rPr>
              <a:t> TestFinallyBlock1{  </a:t>
            </a:r>
          </a:p>
          <a:p>
            <a:pPr marL="0" indent="0">
              <a:buNone/>
            </a:pP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public</a:t>
            </a: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static</a:t>
            </a: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void</a:t>
            </a:r>
            <a:r>
              <a:rPr lang="en-US" sz="2200" dirty="0">
                <a:solidFill>
                  <a:srgbClr val="000000"/>
                </a:solidFill>
                <a:latin typeface="verdana" panose="020B0604030504040204" pitchFamily="34" charset="0"/>
              </a:rPr>
              <a:t> main(String </a:t>
            </a:r>
            <a:r>
              <a:rPr lang="en-US" sz="2200" dirty="0" err="1">
                <a:solidFill>
                  <a:srgbClr val="000000"/>
                </a:solidFill>
                <a:latin typeface="verdana" panose="020B0604030504040204" pitchFamily="34" charset="0"/>
              </a:rPr>
              <a:t>args</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try</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b="1" dirty="0" err="1">
                <a:solidFill>
                  <a:srgbClr val="006699"/>
                </a:solidFill>
                <a:latin typeface="verdana" panose="020B0604030504040204" pitchFamily="34" charset="0"/>
              </a:rPr>
              <a:t>int</a:t>
            </a:r>
            <a:r>
              <a:rPr lang="en-US" sz="2200" dirty="0">
                <a:solidFill>
                  <a:srgbClr val="000000"/>
                </a:solidFill>
                <a:latin typeface="verdana" panose="020B0604030504040204" pitchFamily="34" charset="0"/>
              </a:rPr>
              <a:t> data=</a:t>
            </a:r>
            <a:r>
              <a:rPr lang="en-US" sz="2200" dirty="0">
                <a:solidFill>
                  <a:srgbClr val="C00000"/>
                </a:solidFill>
                <a:latin typeface="verdana" panose="020B0604030504040204" pitchFamily="34" charset="0"/>
              </a:rPr>
              <a:t>25</a:t>
            </a:r>
            <a:r>
              <a:rPr lang="en-US" sz="2200" dirty="0">
                <a:solidFill>
                  <a:srgbClr val="000000"/>
                </a:solidFill>
                <a:latin typeface="verdana" panose="020B0604030504040204" pitchFamily="34" charset="0"/>
              </a:rPr>
              <a:t>/</a:t>
            </a:r>
            <a:r>
              <a:rPr lang="en-US" sz="2200" dirty="0">
                <a:solidFill>
                  <a:srgbClr val="C00000"/>
                </a:solidFill>
                <a:latin typeface="verdana" panose="020B0604030504040204" pitchFamily="34" charset="0"/>
              </a:rPr>
              <a:t>0</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dirty="0" err="1">
                <a:solidFill>
                  <a:srgbClr val="000000"/>
                </a:solidFill>
                <a:latin typeface="verdana" panose="020B0604030504040204" pitchFamily="34" charset="0"/>
              </a:rPr>
              <a:t>System.out.println</a:t>
            </a:r>
            <a:r>
              <a:rPr lang="en-US" sz="2200" dirty="0">
                <a:solidFill>
                  <a:srgbClr val="000000"/>
                </a:solidFill>
                <a:latin typeface="verdana" panose="020B0604030504040204" pitchFamily="34" charset="0"/>
              </a:rPr>
              <a:t>(data);  </a:t>
            </a:r>
          </a:p>
          <a:p>
            <a:pPr marL="0" indent="0">
              <a:buNone/>
            </a:pPr>
            <a:r>
              <a:rPr lang="en-US" sz="2200" dirty="0">
                <a:solidFill>
                  <a:srgbClr val="000000"/>
                </a:solidFill>
                <a:latin typeface="verdana" panose="020B0604030504040204" pitchFamily="34" charset="0"/>
              </a:rPr>
              <a:t>  }  </a:t>
            </a:r>
          </a:p>
          <a:p>
            <a:pPr marL="0" indent="0">
              <a:buNone/>
            </a:pP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catch</a:t>
            </a:r>
            <a:r>
              <a:rPr lang="en-US" sz="2200" dirty="0">
                <a:solidFill>
                  <a:srgbClr val="000000"/>
                </a:solidFill>
                <a:latin typeface="verdana" panose="020B0604030504040204" pitchFamily="34" charset="0"/>
              </a:rPr>
              <a:t>(</a:t>
            </a:r>
            <a:r>
              <a:rPr lang="en-US" sz="2200" dirty="0" err="1">
                <a:solidFill>
                  <a:srgbClr val="000000"/>
                </a:solidFill>
                <a:latin typeface="verdana" panose="020B0604030504040204" pitchFamily="34" charset="0"/>
              </a:rPr>
              <a:t>NullPointerException</a:t>
            </a:r>
            <a:r>
              <a:rPr lang="en-US" sz="2200" dirty="0">
                <a:solidFill>
                  <a:srgbClr val="000000"/>
                </a:solidFill>
                <a:latin typeface="verdana" panose="020B0604030504040204" pitchFamily="34" charset="0"/>
              </a:rPr>
              <a:t> e){</a:t>
            </a:r>
            <a:r>
              <a:rPr lang="en-US" sz="2200" dirty="0" err="1">
                <a:solidFill>
                  <a:srgbClr val="000000"/>
                </a:solidFill>
                <a:latin typeface="verdana" panose="020B0604030504040204" pitchFamily="34" charset="0"/>
              </a:rPr>
              <a:t>System.out.println</a:t>
            </a:r>
            <a:r>
              <a:rPr lang="en-US" sz="2200" dirty="0">
                <a:solidFill>
                  <a:srgbClr val="000000"/>
                </a:solidFill>
                <a:latin typeface="verdana" panose="020B0604030504040204" pitchFamily="34" charset="0"/>
              </a:rPr>
              <a:t>(e);}  </a:t>
            </a:r>
          </a:p>
          <a:p>
            <a:pPr marL="0" indent="0">
              <a:buNone/>
            </a:pPr>
            <a:r>
              <a:rPr lang="en-US" sz="2200" dirty="0">
                <a:solidFill>
                  <a:srgbClr val="000000"/>
                </a:solidFill>
                <a:latin typeface="verdana" panose="020B0604030504040204" pitchFamily="34" charset="0"/>
              </a:rPr>
              <a:t>  </a:t>
            </a:r>
            <a:r>
              <a:rPr lang="en-US" sz="2200" b="1" dirty="0">
                <a:solidFill>
                  <a:srgbClr val="006699"/>
                </a:solidFill>
                <a:latin typeface="verdana" panose="020B0604030504040204" pitchFamily="34" charset="0"/>
              </a:rPr>
              <a:t>finally</a:t>
            </a:r>
            <a:r>
              <a:rPr lang="en-US" sz="2200" dirty="0">
                <a:solidFill>
                  <a:srgbClr val="000000"/>
                </a:solidFill>
                <a:latin typeface="verdana" panose="020B0604030504040204" pitchFamily="34" charset="0"/>
              </a:rPr>
              <a:t>{</a:t>
            </a:r>
            <a:r>
              <a:rPr lang="en-US" sz="2200" dirty="0" err="1">
                <a:solidFill>
                  <a:srgbClr val="000000"/>
                </a:solidFill>
                <a:latin typeface="verdana" panose="020B0604030504040204" pitchFamily="34" charset="0"/>
              </a:rPr>
              <a:t>System.out.println</a:t>
            </a:r>
            <a:r>
              <a:rPr lang="en-US" sz="2200" dirty="0">
                <a:solidFill>
                  <a:srgbClr val="000000"/>
                </a:solidFill>
                <a:latin typeface="verdana" panose="020B0604030504040204" pitchFamily="34" charset="0"/>
              </a:rPr>
              <a:t>(</a:t>
            </a:r>
            <a:r>
              <a:rPr lang="en-US" sz="2200" dirty="0">
                <a:solidFill>
                  <a:srgbClr val="0000FF"/>
                </a:solidFill>
                <a:latin typeface="verdana" panose="020B0604030504040204" pitchFamily="34" charset="0"/>
              </a:rPr>
              <a:t>"finally block is always executed"</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a:t>
            </a:r>
            <a:r>
              <a:rPr lang="en-US" sz="2200" dirty="0" err="1">
                <a:solidFill>
                  <a:srgbClr val="000000"/>
                </a:solidFill>
                <a:latin typeface="verdana" panose="020B0604030504040204" pitchFamily="34" charset="0"/>
              </a:rPr>
              <a:t>System.out.println</a:t>
            </a:r>
            <a:r>
              <a:rPr lang="en-US" sz="2200" dirty="0">
                <a:solidFill>
                  <a:srgbClr val="000000"/>
                </a:solidFill>
                <a:latin typeface="verdana" panose="020B0604030504040204" pitchFamily="34" charset="0"/>
              </a:rPr>
              <a:t>(</a:t>
            </a:r>
            <a:r>
              <a:rPr lang="en-US" sz="2200" dirty="0">
                <a:solidFill>
                  <a:srgbClr val="0000FF"/>
                </a:solidFill>
                <a:latin typeface="verdana" panose="020B0604030504040204" pitchFamily="34" charset="0"/>
              </a:rPr>
              <a:t>"rest of the code..."</a:t>
            </a:r>
            <a:r>
              <a:rPr lang="en-US" sz="2200" dirty="0">
                <a:solidFill>
                  <a:srgbClr val="000000"/>
                </a:solidFill>
                <a:latin typeface="verdana" panose="020B0604030504040204" pitchFamily="34" charset="0"/>
              </a:rPr>
              <a:t>);  </a:t>
            </a:r>
          </a:p>
          <a:p>
            <a:pPr marL="0" indent="0">
              <a:buNone/>
            </a:pPr>
            <a:r>
              <a:rPr lang="en-US" sz="2200" dirty="0">
                <a:solidFill>
                  <a:srgbClr val="000000"/>
                </a:solidFill>
                <a:latin typeface="verdana" panose="020B0604030504040204" pitchFamily="34" charset="0"/>
              </a:rPr>
              <a:t>  }  </a:t>
            </a:r>
          </a:p>
          <a:p>
            <a:pPr marL="0" indent="0">
              <a:buNone/>
            </a:pPr>
            <a:r>
              <a:rPr lang="en-US" sz="2200" dirty="0">
                <a:solidFill>
                  <a:srgbClr val="000000"/>
                </a:solidFill>
                <a:latin typeface="verdana" panose="020B0604030504040204" pitchFamily="34" charset="0"/>
              </a:rPr>
              <a:t>}</a:t>
            </a:r>
          </a:p>
          <a:p>
            <a:endParaRPr lang="en-US" dirty="0"/>
          </a:p>
        </p:txBody>
      </p:sp>
    </p:spTree>
    <p:extLst>
      <p:ext uri="{BB962C8B-B14F-4D97-AF65-F5344CB8AC3E}">
        <p14:creationId xmlns:p14="http://schemas.microsoft.com/office/powerpoint/2010/main" val="121327706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solidFill>
                  <a:srgbClr val="610B38"/>
                </a:solidFill>
                <a:latin typeface="erdana"/>
              </a:rPr>
              <a:t>Java throw keyword</a:t>
            </a:r>
          </a:p>
          <a:p>
            <a:r>
              <a:rPr lang="en-US" dirty="0">
                <a:solidFill>
                  <a:srgbClr val="000000"/>
                </a:solidFill>
                <a:latin typeface="verdana" panose="020B0604030504040204" pitchFamily="34" charset="0"/>
              </a:rPr>
              <a:t>The Java throw keyword is used to explicitly throw an exception.</a:t>
            </a:r>
          </a:p>
          <a:p>
            <a:r>
              <a:rPr lang="en-US" dirty="0">
                <a:solidFill>
                  <a:srgbClr val="000000"/>
                </a:solidFill>
                <a:latin typeface="verdana" panose="020B0604030504040204" pitchFamily="34" charset="0"/>
              </a:rPr>
              <a:t>We can throw either checked or </a:t>
            </a:r>
            <a:r>
              <a:rPr lang="en-US" dirty="0" err="1">
                <a:solidFill>
                  <a:srgbClr val="000000"/>
                </a:solidFill>
                <a:latin typeface="verdana" panose="020B0604030504040204" pitchFamily="34" charset="0"/>
              </a:rPr>
              <a:t>uncheked</a:t>
            </a:r>
            <a:r>
              <a:rPr lang="en-US" dirty="0">
                <a:solidFill>
                  <a:srgbClr val="000000"/>
                </a:solidFill>
                <a:latin typeface="verdana" panose="020B0604030504040204" pitchFamily="34" charset="0"/>
              </a:rPr>
              <a:t> exception in java by throw keyword. </a:t>
            </a:r>
          </a:p>
          <a:p>
            <a:r>
              <a:rPr lang="en-US" dirty="0">
                <a:solidFill>
                  <a:srgbClr val="000000"/>
                </a:solidFill>
                <a:latin typeface="verdana" panose="020B0604030504040204" pitchFamily="34" charset="0"/>
              </a:rPr>
              <a:t>The throw keyword is mainly used to throw custom exception. </a:t>
            </a:r>
            <a:endParaRPr lang="en-US" dirty="0"/>
          </a:p>
        </p:txBody>
      </p:sp>
    </p:spTree>
    <p:extLst>
      <p:ext uri="{BB962C8B-B14F-4D97-AF65-F5344CB8AC3E}">
        <p14:creationId xmlns:p14="http://schemas.microsoft.com/office/powerpoint/2010/main" val="422978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01931" y="0"/>
            <a:ext cx="9144000" cy="484368"/>
          </a:xfrm>
        </p:spPr>
        <p:txBody>
          <a:bodyPr>
            <a:normAutofit/>
          </a:bodyPr>
          <a:lstStyle/>
          <a:p>
            <a:r>
              <a:rPr lang="en-US" b="1" dirty="0"/>
              <a:t>string objects are immutable</a:t>
            </a:r>
            <a:endParaRPr lang="en-US" dirty="0"/>
          </a:p>
        </p:txBody>
      </p:sp>
      <p:sp>
        <p:nvSpPr>
          <p:cNvPr id="3" name="Subtitle 2"/>
          <p:cNvSpPr>
            <a:spLocks noGrp="1"/>
          </p:cNvSpPr>
          <p:nvPr>
            <p:ph type="subTitle" idx="1"/>
          </p:nvPr>
        </p:nvSpPr>
        <p:spPr>
          <a:xfrm>
            <a:off x="182879" y="757644"/>
            <a:ext cx="11795761" cy="4467499"/>
          </a:xfrm>
        </p:spPr>
        <p:txBody>
          <a:bodyPr>
            <a:normAutofit fontScale="92500" lnSpcReduction="20000"/>
          </a:bodyPr>
          <a:lstStyle/>
          <a:p>
            <a:pPr algn="l"/>
            <a:r>
              <a:rPr lang="en-US" dirty="0"/>
              <a:t>In java, </a:t>
            </a:r>
            <a:r>
              <a:rPr lang="en-US" b="1" dirty="0"/>
              <a:t>string objects are immutable</a:t>
            </a:r>
            <a:r>
              <a:rPr lang="en-US" dirty="0"/>
              <a:t>. Immutable simply means unmodifiable or unchangeable.</a:t>
            </a:r>
          </a:p>
          <a:p>
            <a:pPr algn="l"/>
            <a:r>
              <a:rPr lang="en-US" dirty="0"/>
              <a:t>Once string object is created its data or state can't be changed but a new string object is created.</a:t>
            </a:r>
          </a:p>
          <a:p>
            <a:pPr algn="l"/>
            <a:endParaRPr lang="en-US" dirty="0"/>
          </a:p>
          <a:p>
            <a:pPr algn="l"/>
            <a:r>
              <a:rPr lang="en-US" b="1" i="0" dirty="0">
                <a:solidFill>
                  <a:srgbClr val="006699"/>
                </a:solidFill>
                <a:effectLst/>
                <a:latin typeface="verdana" panose="020B0604030504040204" pitchFamily="34" charset="0"/>
              </a:rPr>
              <a:t>class</a:t>
            </a:r>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Testimmutablestring</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public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static</a:t>
            </a:r>
            <a:r>
              <a:rPr lang="en-US" b="0" i="0" dirty="0">
                <a:solidFill>
                  <a:srgbClr val="000000"/>
                </a:solidFill>
                <a:effectLst/>
                <a:latin typeface="verdana" panose="020B0604030504040204" pitchFamily="34" charset="0"/>
              </a:rPr>
              <a:t> </a:t>
            </a:r>
            <a:r>
              <a:rPr lang="en-US" b="1" i="0" dirty="0">
                <a:solidFill>
                  <a:srgbClr val="006699"/>
                </a:solidFill>
                <a:effectLst/>
                <a:latin typeface="verdana" panose="020B0604030504040204" pitchFamily="34" charset="0"/>
              </a:rPr>
              <a:t>void</a:t>
            </a:r>
            <a:r>
              <a:rPr lang="en-US" b="0" i="0" dirty="0">
                <a:solidFill>
                  <a:srgbClr val="000000"/>
                </a:solidFill>
                <a:effectLst/>
                <a:latin typeface="verdana" panose="020B0604030504040204" pitchFamily="34" charset="0"/>
              </a:rPr>
              <a:t> main(String </a:t>
            </a:r>
            <a:r>
              <a:rPr lang="en-US" b="0" i="0" dirty="0" err="1">
                <a:solidFill>
                  <a:srgbClr val="000000"/>
                </a:solidFill>
                <a:effectLst/>
                <a:latin typeface="verdana" panose="020B0604030504040204" pitchFamily="34" charset="0"/>
              </a:rPr>
              <a:t>args</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String s=</a:t>
            </a:r>
            <a:r>
              <a:rPr lang="en-US" b="0" i="0" dirty="0">
                <a:solidFill>
                  <a:srgbClr val="0000FF"/>
                </a:solidFill>
                <a:effectLst/>
                <a:latin typeface="verdana" panose="020B0604030504040204" pitchFamily="34" charset="0"/>
              </a:rPr>
              <a:t>"</a:t>
            </a:r>
            <a:r>
              <a:rPr lang="en-US" b="0" i="0" dirty="0" err="1">
                <a:solidFill>
                  <a:srgbClr val="0000FF"/>
                </a:solidFill>
                <a:effectLst/>
                <a:latin typeface="verdana" panose="020B0604030504040204" pitchFamily="34" charset="0"/>
              </a:rPr>
              <a:t>Sachin</a:t>
            </a:r>
            <a:r>
              <a:rPr lang="en-US" b="0" i="0" dirty="0">
                <a:solidFill>
                  <a:srgbClr val="0000FF"/>
                </a:solidFill>
                <a:effectLst/>
                <a:latin typeface="verdana" panose="020B0604030504040204" pitchFamily="34" charset="0"/>
              </a:rPr>
              <a:t>"</a:t>
            </a:r>
            <a:r>
              <a:rPr lang="en-US"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s.concat</a:t>
            </a:r>
            <a:r>
              <a:rPr lang="en-US" b="0" i="0" dirty="0">
                <a:solidFill>
                  <a:srgbClr val="000000"/>
                </a:solidFill>
                <a:effectLst/>
                <a:latin typeface="verdana" panose="020B0604030504040204" pitchFamily="34" charset="0"/>
              </a:rPr>
              <a:t>(</a:t>
            </a:r>
            <a:r>
              <a:rPr lang="en-US" b="0" i="0" dirty="0">
                <a:solidFill>
                  <a:srgbClr val="0000FF"/>
                </a:solidFill>
                <a:effectLst/>
                <a:latin typeface="verdana" panose="020B0604030504040204" pitchFamily="34" charset="0"/>
              </a:rPr>
              <a:t>" Tendulkar"</a:t>
            </a:r>
            <a:r>
              <a:rPr lang="en-US" b="0" i="0" dirty="0">
                <a:solidFill>
                  <a:srgbClr val="000000"/>
                </a:solidFill>
                <a:effectLst/>
                <a:latin typeface="verdana" panose="020B0604030504040204" pitchFamily="34" charset="0"/>
              </a:rPr>
              <a:t>);</a:t>
            </a:r>
          </a:p>
          <a:p>
            <a:pPr algn="l"/>
            <a:r>
              <a:rPr lang="en-US" sz="1700" b="0" i="0" dirty="0">
                <a:solidFill>
                  <a:srgbClr val="008200"/>
                </a:solidFill>
                <a:effectLst/>
                <a:latin typeface="verdana" panose="020B0604030504040204" pitchFamily="34" charset="0"/>
              </a:rPr>
              <a:t>//</a:t>
            </a:r>
            <a:r>
              <a:rPr lang="en-US" sz="1700" b="0" i="0" dirty="0" err="1">
                <a:solidFill>
                  <a:srgbClr val="008200"/>
                </a:solidFill>
                <a:effectLst/>
                <a:latin typeface="verdana" panose="020B0604030504040204" pitchFamily="34" charset="0"/>
              </a:rPr>
              <a:t>concat</a:t>
            </a:r>
            <a:r>
              <a:rPr lang="en-US" sz="1700" b="0" i="0" dirty="0">
                <a:solidFill>
                  <a:srgbClr val="008200"/>
                </a:solidFill>
                <a:effectLst/>
                <a:latin typeface="verdana" panose="020B0604030504040204" pitchFamily="34" charset="0"/>
              </a:rPr>
              <a:t>() method appends the string at the end</a:t>
            </a:r>
            <a:r>
              <a:rPr lang="en-US" sz="1700"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a:t>
            </a:r>
            <a:r>
              <a:rPr lang="en-US" b="0" i="0" dirty="0" err="1">
                <a:solidFill>
                  <a:srgbClr val="000000"/>
                </a:solidFill>
                <a:effectLst/>
                <a:latin typeface="verdana" panose="020B0604030504040204" pitchFamily="34" charset="0"/>
              </a:rPr>
              <a:t>System.out.println</a:t>
            </a:r>
            <a:r>
              <a:rPr lang="en-US" b="0" i="0" dirty="0">
                <a:solidFill>
                  <a:srgbClr val="000000"/>
                </a:solidFill>
                <a:effectLst/>
                <a:latin typeface="verdana" panose="020B0604030504040204" pitchFamily="34" charset="0"/>
              </a:rPr>
              <a:t>(s);</a:t>
            </a:r>
          </a:p>
          <a:p>
            <a:pPr algn="l"/>
            <a:r>
              <a:rPr lang="en-US" sz="1700" b="0" i="0" dirty="0">
                <a:solidFill>
                  <a:srgbClr val="008200"/>
                </a:solidFill>
                <a:effectLst/>
                <a:latin typeface="verdana" panose="020B0604030504040204" pitchFamily="34" charset="0"/>
              </a:rPr>
              <a:t>//will print </a:t>
            </a:r>
            <a:r>
              <a:rPr lang="en-US" sz="1700" b="0" i="0" dirty="0" err="1">
                <a:solidFill>
                  <a:srgbClr val="008200"/>
                </a:solidFill>
                <a:effectLst/>
                <a:latin typeface="verdana" panose="020B0604030504040204" pitchFamily="34" charset="0"/>
              </a:rPr>
              <a:t>Sachin</a:t>
            </a:r>
            <a:r>
              <a:rPr lang="en-US" sz="1700" b="0" i="0" dirty="0">
                <a:solidFill>
                  <a:srgbClr val="008200"/>
                </a:solidFill>
                <a:effectLst/>
                <a:latin typeface="verdana" panose="020B0604030504040204" pitchFamily="34" charset="0"/>
              </a:rPr>
              <a:t> because strings are immutable objects</a:t>
            </a:r>
            <a:r>
              <a:rPr lang="en-US" sz="1700" b="0" i="0" dirty="0">
                <a:solidFill>
                  <a:srgbClr val="000000"/>
                </a:solidFill>
                <a:effectLst/>
                <a:latin typeface="verdana" panose="020B0604030504040204" pitchFamily="34" charset="0"/>
              </a:rPr>
              <a:t>  </a:t>
            </a:r>
          </a:p>
          <a:p>
            <a:pPr algn="l"/>
            <a:r>
              <a:rPr lang="en-US" b="0" i="0" dirty="0">
                <a:solidFill>
                  <a:srgbClr val="000000"/>
                </a:solidFill>
                <a:effectLst/>
                <a:latin typeface="verdana" panose="020B0604030504040204" pitchFamily="34" charset="0"/>
              </a:rPr>
              <a:t> }  </a:t>
            </a:r>
          </a:p>
          <a:p>
            <a:pPr algn="l"/>
            <a:r>
              <a:rPr lang="en-US" b="0" i="0" dirty="0">
                <a:solidFill>
                  <a:srgbClr val="000000"/>
                </a:solidFill>
                <a:effectLst/>
                <a:latin typeface="verdana" panose="020B0604030504040204" pitchFamily="34" charset="0"/>
              </a:rPr>
              <a:t>}  </a:t>
            </a:r>
          </a:p>
          <a:p>
            <a:pPr algn="l"/>
            <a:endParaRPr lang="en-US" dirty="0"/>
          </a:p>
        </p:txBody>
      </p:sp>
      <p:pic>
        <p:nvPicPr>
          <p:cNvPr id="4" name="Picture 3"/>
          <p:cNvPicPr>
            <a:picLocks noChangeAspect="1"/>
          </p:cNvPicPr>
          <p:nvPr/>
        </p:nvPicPr>
        <p:blipFill>
          <a:blip r:embed="rId2"/>
          <a:stretch>
            <a:fillRect/>
          </a:stretch>
        </p:blipFill>
        <p:spPr>
          <a:xfrm>
            <a:off x="6631208" y="1920241"/>
            <a:ext cx="5303889" cy="4364063"/>
          </a:xfrm>
          <a:prstGeom prst="rect">
            <a:avLst/>
          </a:prstGeom>
        </p:spPr>
      </p:pic>
    </p:spTree>
    <p:extLst>
      <p:ext uri="{BB962C8B-B14F-4D97-AF65-F5344CB8AC3E}">
        <p14:creationId xmlns:p14="http://schemas.microsoft.com/office/powerpoint/2010/main" val="194663704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class</a:t>
            </a:r>
            <a:r>
              <a:rPr lang="en-US" dirty="0">
                <a:solidFill>
                  <a:srgbClr val="000000"/>
                </a:solidFill>
                <a:latin typeface="verdana" panose="020B0604030504040204" pitchFamily="34" charset="0"/>
              </a:rPr>
              <a:t> TestThrow1{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validate(</a:t>
            </a:r>
            <a:r>
              <a:rPr lang="en-US" b="1" dirty="0" err="1">
                <a:solidFill>
                  <a:srgbClr val="006699"/>
                </a:solidFill>
                <a:latin typeface="verdana" panose="020B0604030504040204" pitchFamily="34" charset="0"/>
              </a:rPr>
              <a:t>int</a:t>
            </a:r>
            <a:r>
              <a:rPr lang="en-US" dirty="0">
                <a:solidFill>
                  <a:srgbClr val="000000"/>
                </a:solidFill>
                <a:latin typeface="verdana" panose="020B0604030504040204" pitchFamily="34" charset="0"/>
              </a:rPr>
              <a:t> age){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if</a:t>
            </a:r>
            <a:r>
              <a:rPr lang="en-US" dirty="0">
                <a:solidFill>
                  <a:srgbClr val="000000"/>
                </a:solidFill>
                <a:latin typeface="verdana" panose="020B0604030504040204" pitchFamily="34" charset="0"/>
              </a:rPr>
              <a:t>(age&lt;</a:t>
            </a:r>
            <a:r>
              <a:rPr lang="en-US" dirty="0">
                <a:solidFill>
                  <a:srgbClr val="C00000"/>
                </a:solidFill>
                <a:latin typeface="verdana" panose="020B0604030504040204" pitchFamily="34" charset="0"/>
              </a:rPr>
              <a:t>18</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throw</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new</a:t>
            </a: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ArithmeticException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"not valid"</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else</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"welcome to vote"</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public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static</a:t>
            </a:r>
            <a:r>
              <a:rPr lang="en-US" dirty="0">
                <a:solidFill>
                  <a:srgbClr val="000000"/>
                </a:solidFill>
                <a:latin typeface="verdana" panose="020B0604030504040204" pitchFamily="34" charset="0"/>
              </a:rPr>
              <a:t> </a:t>
            </a:r>
            <a:r>
              <a:rPr lang="en-US" b="1" dirty="0">
                <a:solidFill>
                  <a:srgbClr val="006699"/>
                </a:solidFill>
                <a:latin typeface="verdana" panose="020B0604030504040204" pitchFamily="34" charset="0"/>
              </a:rPr>
              <a:t>void</a:t>
            </a:r>
            <a:r>
              <a:rPr lang="en-US" dirty="0">
                <a:solidFill>
                  <a:srgbClr val="000000"/>
                </a:solidFill>
                <a:latin typeface="verdana" panose="020B0604030504040204" pitchFamily="34" charset="0"/>
              </a:rPr>
              <a:t> main(String </a:t>
            </a:r>
            <a:r>
              <a:rPr lang="en-US" dirty="0" err="1">
                <a:solidFill>
                  <a:srgbClr val="000000"/>
                </a:solidFill>
                <a:latin typeface="verdana" panose="020B0604030504040204" pitchFamily="34" charset="0"/>
              </a:rPr>
              <a:t>args</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validate(</a:t>
            </a:r>
            <a:r>
              <a:rPr lang="en-US" dirty="0">
                <a:solidFill>
                  <a:srgbClr val="C00000"/>
                </a:solidFill>
                <a:latin typeface="verdana" panose="020B0604030504040204" pitchFamily="34" charset="0"/>
              </a:rPr>
              <a:t>13</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a:t>
            </a:r>
            <a:r>
              <a:rPr lang="en-US" dirty="0" err="1">
                <a:solidFill>
                  <a:srgbClr val="000000"/>
                </a:solidFill>
                <a:latin typeface="verdana" panose="020B0604030504040204" pitchFamily="34" charset="0"/>
              </a:rPr>
              <a:t>System.out.println</a:t>
            </a:r>
            <a:r>
              <a:rPr lang="en-US" dirty="0">
                <a:solidFill>
                  <a:srgbClr val="000000"/>
                </a:solidFill>
                <a:latin typeface="verdana" panose="020B0604030504040204" pitchFamily="34" charset="0"/>
              </a:rPr>
              <a:t>(</a:t>
            </a:r>
            <a:r>
              <a:rPr lang="en-US" dirty="0">
                <a:solidFill>
                  <a:srgbClr val="0000FF"/>
                </a:solidFill>
                <a:latin typeface="verdana" panose="020B0604030504040204" pitchFamily="34" charset="0"/>
              </a:rPr>
              <a:t>"rest of the code..."</a:t>
            </a:r>
            <a:r>
              <a:rPr lang="en-US" dirty="0">
                <a:solidFill>
                  <a:srgbClr val="000000"/>
                </a:solidFill>
                <a:latin typeface="verdana" panose="020B0604030504040204" pitchFamily="34" charset="0"/>
              </a:rPr>
              <a:t>);  </a:t>
            </a:r>
          </a:p>
          <a:p>
            <a:pPr marL="0" indent="0">
              <a:buNone/>
            </a:pPr>
            <a:r>
              <a:rPr lang="en-US" dirty="0">
                <a:solidFill>
                  <a:srgbClr val="000000"/>
                </a:solidFill>
                <a:latin typeface="verdana" panose="020B0604030504040204" pitchFamily="34" charset="0"/>
              </a:rPr>
              <a:t>  }  </a:t>
            </a:r>
          </a:p>
          <a:p>
            <a:pPr marL="0" indent="0">
              <a:buNone/>
            </a:pPr>
            <a:r>
              <a:rPr lang="en-US" dirty="0">
                <a:solidFill>
                  <a:srgbClr val="000000"/>
                </a:solidFill>
                <a:latin typeface="verdana" panose="020B0604030504040204" pitchFamily="34" charset="0"/>
              </a:rPr>
              <a:t>} </a:t>
            </a:r>
          </a:p>
          <a:p>
            <a:endParaRPr lang="en-US" dirty="0"/>
          </a:p>
        </p:txBody>
      </p:sp>
    </p:spTree>
    <p:extLst>
      <p:ext uri="{BB962C8B-B14F-4D97-AF65-F5344CB8AC3E}">
        <p14:creationId xmlns:p14="http://schemas.microsoft.com/office/powerpoint/2010/main" val="3560312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01931" y="0"/>
            <a:ext cx="9144000" cy="484368"/>
          </a:xfrm>
        </p:spPr>
        <p:txBody>
          <a:bodyPr>
            <a:normAutofit/>
          </a:bodyPr>
          <a:lstStyle/>
          <a:p>
            <a:r>
              <a:rPr lang="en-US" b="1" dirty="0"/>
              <a:t>compare string</a:t>
            </a:r>
          </a:p>
        </p:txBody>
      </p:sp>
      <p:sp>
        <p:nvSpPr>
          <p:cNvPr id="3" name="Subtitle 2"/>
          <p:cNvSpPr>
            <a:spLocks noGrp="1"/>
          </p:cNvSpPr>
          <p:nvPr>
            <p:ph type="subTitle" idx="1"/>
          </p:nvPr>
        </p:nvSpPr>
        <p:spPr>
          <a:xfrm>
            <a:off x="182878" y="484368"/>
            <a:ext cx="12009121" cy="6491198"/>
          </a:xfrm>
        </p:spPr>
        <p:txBody>
          <a:bodyPr>
            <a:normAutofit fontScale="55000" lnSpcReduction="20000"/>
          </a:bodyPr>
          <a:lstStyle/>
          <a:p>
            <a:pPr algn="l"/>
            <a:r>
              <a:rPr lang="en-US" sz="2900" dirty="0"/>
              <a:t>We can compare string in java on the basis of content and reference.</a:t>
            </a:r>
          </a:p>
          <a:p>
            <a:pPr algn="l"/>
            <a:r>
              <a:rPr lang="en-US" sz="2900" dirty="0"/>
              <a:t>It is used in </a:t>
            </a:r>
            <a:r>
              <a:rPr lang="en-US" sz="2900" b="1" dirty="0"/>
              <a:t>authentication</a:t>
            </a:r>
            <a:r>
              <a:rPr lang="en-US" sz="2900" dirty="0"/>
              <a:t> (by equals() method), </a:t>
            </a:r>
            <a:r>
              <a:rPr lang="en-US" sz="2900" b="1" dirty="0"/>
              <a:t>sorting</a:t>
            </a:r>
            <a:r>
              <a:rPr lang="en-US" sz="2900" dirty="0"/>
              <a:t> (by </a:t>
            </a:r>
            <a:r>
              <a:rPr lang="en-US" sz="2900" dirty="0" err="1"/>
              <a:t>compareTo</a:t>
            </a:r>
            <a:r>
              <a:rPr lang="en-US" sz="2900" dirty="0"/>
              <a:t>() method), </a:t>
            </a:r>
            <a:r>
              <a:rPr lang="en-US" sz="2900" b="1" dirty="0"/>
              <a:t>reference matching</a:t>
            </a:r>
            <a:r>
              <a:rPr lang="en-US" sz="2900" dirty="0"/>
              <a:t> (by == operator) etc.</a:t>
            </a:r>
          </a:p>
          <a:p>
            <a:pPr algn="l"/>
            <a:r>
              <a:rPr lang="en-US" sz="2900" dirty="0"/>
              <a:t>There are three ways to compare string in java:</a:t>
            </a:r>
          </a:p>
          <a:p>
            <a:pPr marL="914400" lvl="1" indent="-457200" algn="l">
              <a:buFont typeface="+mj-lt"/>
              <a:buAutoNum type="arabicPeriod"/>
            </a:pPr>
            <a:r>
              <a:rPr lang="en-US" sz="2600" dirty="0"/>
              <a:t>By equals() method</a:t>
            </a:r>
          </a:p>
          <a:p>
            <a:pPr marL="914400" lvl="1" indent="-457200" algn="l">
              <a:buFont typeface="+mj-lt"/>
              <a:buAutoNum type="arabicPeriod"/>
            </a:pPr>
            <a:r>
              <a:rPr lang="en-US" sz="2600" dirty="0"/>
              <a:t>By = = operator</a:t>
            </a:r>
          </a:p>
          <a:p>
            <a:pPr marL="914400" lvl="1" indent="-457200" algn="l">
              <a:buFont typeface="+mj-lt"/>
              <a:buAutoNum type="arabicPeriod"/>
            </a:pPr>
            <a:r>
              <a:rPr lang="en-US" sz="2600" dirty="0"/>
              <a:t>By </a:t>
            </a:r>
            <a:r>
              <a:rPr lang="en-US" sz="2600" dirty="0" err="1"/>
              <a:t>compareTo</a:t>
            </a:r>
            <a:r>
              <a:rPr lang="en-US" sz="2600" dirty="0"/>
              <a:t>() method</a:t>
            </a:r>
          </a:p>
          <a:p>
            <a:pPr marL="914400" lvl="1" indent="-457200" algn="l">
              <a:buFont typeface="+mj-lt"/>
              <a:buAutoNum type="arabicPeriod"/>
            </a:pPr>
            <a:endParaRPr lang="en-US" sz="2600" dirty="0"/>
          </a:p>
          <a:p>
            <a:pPr algn="l"/>
            <a:r>
              <a:rPr lang="en-US" sz="2900" b="1" dirty="0"/>
              <a:t>public </a:t>
            </a:r>
            <a:r>
              <a:rPr lang="en-US" sz="2900" b="1" dirty="0" err="1"/>
              <a:t>boolean</a:t>
            </a:r>
            <a:r>
              <a:rPr lang="en-US" sz="2900" b="1" dirty="0"/>
              <a:t> equals(Object another)</a:t>
            </a:r>
            <a:r>
              <a:rPr lang="en-US" sz="2900" dirty="0"/>
              <a:t> compares this string to the specified object.</a:t>
            </a:r>
          </a:p>
          <a:p>
            <a:pPr algn="l"/>
            <a:r>
              <a:rPr lang="en-US" sz="2900" b="1" dirty="0"/>
              <a:t>public </a:t>
            </a:r>
            <a:r>
              <a:rPr lang="en-US" sz="2900" b="1" dirty="0" err="1"/>
              <a:t>boolean</a:t>
            </a:r>
            <a:r>
              <a:rPr lang="en-US" sz="2900" b="1" dirty="0"/>
              <a:t> </a:t>
            </a:r>
            <a:r>
              <a:rPr lang="en-US" sz="2900" b="1" dirty="0" err="1"/>
              <a:t>equalsIgnoreCase</a:t>
            </a:r>
            <a:r>
              <a:rPr lang="en-US" sz="2900" b="1" dirty="0"/>
              <a:t>(String another)</a:t>
            </a:r>
            <a:r>
              <a:rPr lang="en-US" sz="2900" dirty="0"/>
              <a:t> compares this String to another string, ignoring case.</a:t>
            </a:r>
          </a:p>
          <a:p>
            <a:pPr marL="914400" lvl="1" indent="-457200" algn="l">
              <a:buFont typeface="+mj-lt"/>
              <a:buAutoNum type="arabicPeriod"/>
            </a:pPr>
            <a:endParaRPr lang="en-US" sz="2600" dirty="0"/>
          </a:p>
          <a:p>
            <a:pPr marL="914400" lvl="1" indent="-457200" algn="l">
              <a:buFont typeface="+mj-lt"/>
              <a:buAutoNum type="arabicPeriod"/>
            </a:pPr>
            <a:endParaRPr lang="en-US" sz="2600" dirty="0"/>
          </a:p>
          <a:p>
            <a:pPr algn="l"/>
            <a:r>
              <a:rPr lang="en-US" sz="4500" b="1" u="sng" dirty="0"/>
              <a:t>By equals() method</a:t>
            </a:r>
          </a:p>
          <a:p>
            <a:pPr algn="l"/>
            <a:r>
              <a:rPr lang="en-US" sz="2900" b="1" i="0" dirty="0">
                <a:solidFill>
                  <a:srgbClr val="006699"/>
                </a:solidFill>
                <a:effectLst/>
                <a:latin typeface="verdana" panose="020B0604030504040204" pitchFamily="34" charset="0"/>
              </a:rPr>
              <a:t>class</a:t>
            </a:r>
            <a:r>
              <a:rPr lang="en-US" sz="2900" b="0" i="0" dirty="0">
                <a:solidFill>
                  <a:srgbClr val="000000"/>
                </a:solidFill>
                <a:effectLst/>
                <a:latin typeface="verdana" panose="020B0604030504040204" pitchFamily="34" charset="0"/>
              </a:rPr>
              <a:t> Teststringcomparison1{  </a:t>
            </a:r>
          </a:p>
          <a:p>
            <a:pPr algn="l"/>
            <a:r>
              <a:rPr lang="en-US" sz="2900" b="0" i="0" dirty="0">
                <a:solidFill>
                  <a:srgbClr val="000000"/>
                </a:solidFill>
                <a:effectLst/>
                <a:latin typeface="verdana" panose="020B0604030504040204" pitchFamily="34" charset="0"/>
              </a:rPr>
              <a:t> </a:t>
            </a:r>
            <a:r>
              <a:rPr lang="en-US" sz="2900" b="1" i="0" dirty="0">
                <a:solidFill>
                  <a:srgbClr val="006699"/>
                </a:solidFill>
                <a:effectLst/>
                <a:latin typeface="verdana" panose="020B0604030504040204" pitchFamily="34" charset="0"/>
              </a:rPr>
              <a:t>public</a:t>
            </a:r>
            <a:r>
              <a:rPr lang="en-US" sz="2900" b="0" i="0" dirty="0">
                <a:solidFill>
                  <a:srgbClr val="000000"/>
                </a:solidFill>
                <a:effectLst/>
                <a:latin typeface="verdana" panose="020B0604030504040204" pitchFamily="34" charset="0"/>
              </a:rPr>
              <a:t> </a:t>
            </a:r>
            <a:r>
              <a:rPr lang="en-US" sz="2900" b="1" i="0" dirty="0">
                <a:solidFill>
                  <a:srgbClr val="006699"/>
                </a:solidFill>
                <a:effectLst/>
                <a:latin typeface="verdana" panose="020B0604030504040204" pitchFamily="34" charset="0"/>
              </a:rPr>
              <a:t>static</a:t>
            </a:r>
            <a:r>
              <a:rPr lang="en-US" sz="2900" b="0" i="0" dirty="0">
                <a:solidFill>
                  <a:srgbClr val="000000"/>
                </a:solidFill>
                <a:effectLst/>
                <a:latin typeface="verdana" panose="020B0604030504040204" pitchFamily="34" charset="0"/>
              </a:rPr>
              <a:t> </a:t>
            </a:r>
            <a:r>
              <a:rPr lang="en-US" sz="2900" b="1" i="0" dirty="0">
                <a:solidFill>
                  <a:srgbClr val="006699"/>
                </a:solidFill>
                <a:effectLst/>
                <a:latin typeface="verdana" panose="020B0604030504040204" pitchFamily="34" charset="0"/>
              </a:rPr>
              <a:t>void</a:t>
            </a:r>
            <a:r>
              <a:rPr lang="en-US" sz="2900" b="0" i="0" dirty="0">
                <a:solidFill>
                  <a:srgbClr val="000000"/>
                </a:solidFill>
                <a:effectLst/>
                <a:latin typeface="verdana" panose="020B0604030504040204" pitchFamily="34" charset="0"/>
              </a:rPr>
              <a:t> main(String </a:t>
            </a:r>
            <a:r>
              <a:rPr lang="en-US" sz="2900" b="0" i="0" dirty="0" err="1">
                <a:solidFill>
                  <a:srgbClr val="000000"/>
                </a:solidFill>
                <a:effectLst/>
                <a:latin typeface="verdana" panose="020B0604030504040204" pitchFamily="34" charset="0"/>
              </a:rPr>
              <a:t>args</a:t>
            </a:r>
            <a:r>
              <a:rPr lang="en-US" sz="2900" b="0" i="0" dirty="0">
                <a:solidFill>
                  <a:srgbClr val="000000"/>
                </a:solidFill>
                <a:effectLst/>
                <a:latin typeface="verdana" panose="020B0604030504040204" pitchFamily="34" charset="0"/>
              </a:rPr>
              <a:t>[]){  </a:t>
            </a:r>
          </a:p>
          <a:p>
            <a:pPr algn="l"/>
            <a:r>
              <a:rPr lang="en-US" sz="2900" b="0" i="0" dirty="0">
                <a:solidFill>
                  <a:srgbClr val="000000"/>
                </a:solidFill>
                <a:effectLst/>
                <a:latin typeface="verdana" panose="020B0604030504040204" pitchFamily="34" charset="0"/>
              </a:rPr>
              <a:t>   String s1=</a:t>
            </a:r>
            <a:r>
              <a:rPr lang="en-US" sz="2900" b="0" i="0" dirty="0">
                <a:solidFill>
                  <a:srgbClr val="0000FF"/>
                </a:solidFill>
                <a:effectLst/>
                <a:latin typeface="verdana" panose="020B0604030504040204" pitchFamily="34" charset="0"/>
              </a:rPr>
              <a:t>"</a:t>
            </a:r>
            <a:r>
              <a:rPr lang="en-US" sz="2900" b="0" i="0" dirty="0" err="1">
                <a:solidFill>
                  <a:srgbClr val="0000FF"/>
                </a:solidFill>
                <a:effectLst/>
                <a:latin typeface="verdana" panose="020B0604030504040204" pitchFamily="34" charset="0"/>
              </a:rPr>
              <a:t>Sachin</a:t>
            </a:r>
            <a:r>
              <a:rPr lang="en-US" sz="2900" b="0" i="0" dirty="0">
                <a:solidFill>
                  <a:srgbClr val="0000FF"/>
                </a:solidFill>
                <a:effectLst/>
                <a:latin typeface="verdana" panose="020B0604030504040204" pitchFamily="34" charset="0"/>
              </a:rPr>
              <a:t>"</a:t>
            </a:r>
            <a:r>
              <a:rPr lang="en-US" sz="2900" b="0" i="0" dirty="0">
                <a:solidFill>
                  <a:srgbClr val="000000"/>
                </a:solidFill>
                <a:effectLst/>
                <a:latin typeface="verdana" panose="020B0604030504040204" pitchFamily="34" charset="0"/>
              </a:rPr>
              <a:t>;  </a:t>
            </a:r>
          </a:p>
          <a:p>
            <a:pPr algn="l"/>
            <a:r>
              <a:rPr lang="en-US" sz="2900" b="0" i="0" dirty="0">
                <a:solidFill>
                  <a:srgbClr val="000000"/>
                </a:solidFill>
                <a:effectLst/>
                <a:latin typeface="verdana" panose="020B0604030504040204" pitchFamily="34" charset="0"/>
              </a:rPr>
              <a:t>   String s2=</a:t>
            </a:r>
            <a:r>
              <a:rPr lang="en-US" sz="2900" b="0" i="0" dirty="0">
                <a:solidFill>
                  <a:srgbClr val="0000FF"/>
                </a:solidFill>
                <a:effectLst/>
                <a:latin typeface="verdana" panose="020B0604030504040204" pitchFamily="34" charset="0"/>
              </a:rPr>
              <a:t>"</a:t>
            </a:r>
            <a:r>
              <a:rPr lang="en-US" sz="2900" b="0" i="0" dirty="0" err="1">
                <a:solidFill>
                  <a:srgbClr val="0000FF"/>
                </a:solidFill>
                <a:effectLst/>
                <a:latin typeface="verdana" panose="020B0604030504040204" pitchFamily="34" charset="0"/>
              </a:rPr>
              <a:t>Sachin</a:t>
            </a:r>
            <a:r>
              <a:rPr lang="en-US" sz="2900" b="0" i="0" dirty="0">
                <a:solidFill>
                  <a:srgbClr val="0000FF"/>
                </a:solidFill>
                <a:effectLst/>
                <a:latin typeface="verdana" panose="020B0604030504040204" pitchFamily="34" charset="0"/>
              </a:rPr>
              <a:t>"</a:t>
            </a:r>
            <a:r>
              <a:rPr lang="en-US" sz="2900" b="0" i="0" dirty="0">
                <a:solidFill>
                  <a:srgbClr val="000000"/>
                </a:solidFill>
                <a:effectLst/>
                <a:latin typeface="verdana" panose="020B0604030504040204" pitchFamily="34" charset="0"/>
              </a:rPr>
              <a:t>;  </a:t>
            </a:r>
          </a:p>
          <a:p>
            <a:pPr algn="l"/>
            <a:r>
              <a:rPr lang="en-US" sz="2900" b="0" i="0" dirty="0">
                <a:solidFill>
                  <a:srgbClr val="000000"/>
                </a:solidFill>
                <a:effectLst/>
                <a:latin typeface="verdana" panose="020B0604030504040204" pitchFamily="34" charset="0"/>
              </a:rPr>
              <a:t>   String s3=</a:t>
            </a:r>
            <a:r>
              <a:rPr lang="en-US" sz="2900" b="1" i="0" dirty="0">
                <a:solidFill>
                  <a:srgbClr val="006699"/>
                </a:solidFill>
                <a:effectLst/>
                <a:latin typeface="verdana" panose="020B0604030504040204" pitchFamily="34" charset="0"/>
              </a:rPr>
              <a:t>new</a:t>
            </a:r>
            <a:r>
              <a:rPr lang="en-US" sz="2900" b="0" i="0" dirty="0">
                <a:solidFill>
                  <a:srgbClr val="000000"/>
                </a:solidFill>
                <a:effectLst/>
                <a:latin typeface="verdana" panose="020B0604030504040204" pitchFamily="34" charset="0"/>
              </a:rPr>
              <a:t> String(</a:t>
            </a:r>
            <a:r>
              <a:rPr lang="en-US" sz="2900" b="0" i="0" dirty="0">
                <a:solidFill>
                  <a:srgbClr val="0000FF"/>
                </a:solidFill>
                <a:effectLst/>
                <a:latin typeface="verdana" panose="020B0604030504040204" pitchFamily="34" charset="0"/>
              </a:rPr>
              <a:t>"</a:t>
            </a:r>
            <a:r>
              <a:rPr lang="en-US" sz="2900" b="0" i="0" dirty="0" err="1">
                <a:solidFill>
                  <a:srgbClr val="0000FF"/>
                </a:solidFill>
                <a:effectLst/>
                <a:latin typeface="verdana" panose="020B0604030504040204" pitchFamily="34" charset="0"/>
              </a:rPr>
              <a:t>Sachin</a:t>
            </a:r>
            <a:r>
              <a:rPr lang="en-US" sz="2900" b="0" i="0" dirty="0">
                <a:solidFill>
                  <a:srgbClr val="0000FF"/>
                </a:solidFill>
                <a:effectLst/>
                <a:latin typeface="verdana" panose="020B0604030504040204" pitchFamily="34" charset="0"/>
              </a:rPr>
              <a:t>"</a:t>
            </a:r>
            <a:r>
              <a:rPr lang="en-US" sz="2900" b="0" i="0" dirty="0">
                <a:solidFill>
                  <a:srgbClr val="000000"/>
                </a:solidFill>
                <a:effectLst/>
                <a:latin typeface="verdana" panose="020B0604030504040204" pitchFamily="34" charset="0"/>
              </a:rPr>
              <a:t>);  </a:t>
            </a:r>
          </a:p>
          <a:p>
            <a:pPr algn="l"/>
            <a:r>
              <a:rPr lang="en-US" sz="2900" b="0" i="0" dirty="0">
                <a:solidFill>
                  <a:srgbClr val="000000"/>
                </a:solidFill>
                <a:effectLst/>
                <a:latin typeface="verdana" panose="020B0604030504040204" pitchFamily="34" charset="0"/>
              </a:rPr>
              <a:t>   String s4=</a:t>
            </a:r>
            <a:r>
              <a:rPr lang="en-US" sz="2900" b="0" i="0" dirty="0">
                <a:solidFill>
                  <a:srgbClr val="0000FF"/>
                </a:solidFill>
                <a:effectLst/>
                <a:latin typeface="verdana" panose="020B0604030504040204" pitchFamily="34" charset="0"/>
              </a:rPr>
              <a:t>"</a:t>
            </a:r>
            <a:r>
              <a:rPr lang="en-US" sz="2900" b="0" i="0" dirty="0" err="1">
                <a:solidFill>
                  <a:srgbClr val="0000FF"/>
                </a:solidFill>
                <a:effectLst/>
                <a:latin typeface="verdana" panose="020B0604030504040204" pitchFamily="34" charset="0"/>
              </a:rPr>
              <a:t>Saurav</a:t>
            </a:r>
            <a:r>
              <a:rPr lang="en-US" sz="2900" b="0" i="0" dirty="0">
                <a:solidFill>
                  <a:srgbClr val="0000FF"/>
                </a:solidFill>
                <a:effectLst/>
                <a:latin typeface="verdana" panose="020B0604030504040204" pitchFamily="34" charset="0"/>
              </a:rPr>
              <a:t>"</a:t>
            </a:r>
            <a:r>
              <a:rPr lang="en-US" sz="2900" b="0" i="0" dirty="0">
                <a:solidFill>
                  <a:srgbClr val="000000"/>
                </a:solidFill>
                <a:effectLst/>
                <a:latin typeface="verdana" panose="020B0604030504040204" pitchFamily="34" charset="0"/>
              </a:rPr>
              <a:t>;  </a:t>
            </a:r>
          </a:p>
          <a:p>
            <a:pPr algn="l"/>
            <a:r>
              <a:rPr lang="en-US" sz="2900" b="0" i="0" dirty="0">
                <a:solidFill>
                  <a:srgbClr val="000000"/>
                </a:solidFill>
                <a:effectLst/>
                <a:latin typeface="verdana" panose="020B0604030504040204" pitchFamily="34" charset="0"/>
              </a:rPr>
              <a:t>   </a:t>
            </a:r>
            <a:r>
              <a:rPr lang="en-US" sz="2900" b="0" i="0" dirty="0" err="1">
                <a:solidFill>
                  <a:srgbClr val="000000"/>
                </a:solidFill>
                <a:effectLst/>
                <a:latin typeface="verdana" panose="020B0604030504040204" pitchFamily="34" charset="0"/>
              </a:rPr>
              <a:t>System.out.println</a:t>
            </a:r>
            <a:r>
              <a:rPr lang="en-US" sz="2900" b="0" i="0" dirty="0">
                <a:solidFill>
                  <a:srgbClr val="000000"/>
                </a:solidFill>
                <a:effectLst/>
                <a:latin typeface="verdana" panose="020B0604030504040204" pitchFamily="34" charset="0"/>
              </a:rPr>
              <a:t>(s1.equals(s2));</a:t>
            </a:r>
            <a:r>
              <a:rPr lang="en-US" sz="2900" b="0" i="0" dirty="0">
                <a:solidFill>
                  <a:srgbClr val="008200"/>
                </a:solidFill>
                <a:effectLst/>
                <a:latin typeface="verdana" panose="020B0604030504040204" pitchFamily="34" charset="0"/>
              </a:rPr>
              <a:t>//true</a:t>
            </a:r>
            <a:r>
              <a:rPr lang="en-US" sz="2900" b="0" i="0" dirty="0">
                <a:solidFill>
                  <a:srgbClr val="000000"/>
                </a:solidFill>
                <a:effectLst/>
                <a:latin typeface="verdana" panose="020B0604030504040204" pitchFamily="34" charset="0"/>
              </a:rPr>
              <a:t>  </a:t>
            </a:r>
          </a:p>
          <a:p>
            <a:pPr algn="l"/>
            <a:r>
              <a:rPr lang="en-US" sz="2900" b="0" i="0" dirty="0">
                <a:solidFill>
                  <a:srgbClr val="000000"/>
                </a:solidFill>
                <a:effectLst/>
                <a:latin typeface="verdana" panose="020B0604030504040204" pitchFamily="34" charset="0"/>
              </a:rPr>
              <a:t>   </a:t>
            </a:r>
            <a:r>
              <a:rPr lang="en-US" sz="2900" b="0" i="0" dirty="0" err="1">
                <a:solidFill>
                  <a:srgbClr val="000000"/>
                </a:solidFill>
                <a:effectLst/>
                <a:latin typeface="verdana" panose="020B0604030504040204" pitchFamily="34" charset="0"/>
              </a:rPr>
              <a:t>System.out.println</a:t>
            </a:r>
            <a:r>
              <a:rPr lang="en-US" sz="2900" b="0" i="0" dirty="0">
                <a:solidFill>
                  <a:srgbClr val="000000"/>
                </a:solidFill>
                <a:effectLst/>
                <a:latin typeface="verdana" panose="020B0604030504040204" pitchFamily="34" charset="0"/>
              </a:rPr>
              <a:t>(s1.equals(s3));</a:t>
            </a:r>
            <a:r>
              <a:rPr lang="en-US" sz="2900" b="0" i="0" dirty="0">
                <a:solidFill>
                  <a:srgbClr val="008200"/>
                </a:solidFill>
                <a:effectLst/>
                <a:latin typeface="verdana" panose="020B0604030504040204" pitchFamily="34" charset="0"/>
              </a:rPr>
              <a:t>//true</a:t>
            </a:r>
            <a:r>
              <a:rPr lang="en-US" sz="2900" b="0" i="0" dirty="0">
                <a:solidFill>
                  <a:srgbClr val="000000"/>
                </a:solidFill>
                <a:effectLst/>
                <a:latin typeface="verdana" panose="020B0604030504040204" pitchFamily="34" charset="0"/>
              </a:rPr>
              <a:t>  </a:t>
            </a:r>
          </a:p>
          <a:p>
            <a:pPr algn="l"/>
            <a:r>
              <a:rPr lang="en-US" sz="2900" b="0" i="0" dirty="0">
                <a:solidFill>
                  <a:srgbClr val="000000"/>
                </a:solidFill>
                <a:effectLst/>
                <a:latin typeface="verdana" panose="020B0604030504040204" pitchFamily="34" charset="0"/>
              </a:rPr>
              <a:t>   </a:t>
            </a:r>
            <a:r>
              <a:rPr lang="en-US" sz="2900" b="0" i="0" dirty="0" err="1">
                <a:solidFill>
                  <a:srgbClr val="000000"/>
                </a:solidFill>
                <a:effectLst/>
                <a:latin typeface="verdana" panose="020B0604030504040204" pitchFamily="34" charset="0"/>
              </a:rPr>
              <a:t>System.out.println</a:t>
            </a:r>
            <a:r>
              <a:rPr lang="en-US" sz="2900" b="0" i="0" dirty="0">
                <a:solidFill>
                  <a:srgbClr val="000000"/>
                </a:solidFill>
                <a:effectLst/>
                <a:latin typeface="verdana" panose="020B0604030504040204" pitchFamily="34" charset="0"/>
              </a:rPr>
              <a:t>(s1.equals(s4));</a:t>
            </a:r>
            <a:r>
              <a:rPr lang="en-US" sz="2900" b="0" i="0" dirty="0">
                <a:solidFill>
                  <a:srgbClr val="008200"/>
                </a:solidFill>
                <a:effectLst/>
                <a:latin typeface="verdana" panose="020B0604030504040204" pitchFamily="34" charset="0"/>
              </a:rPr>
              <a:t>//false</a:t>
            </a:r>
            <a:r>
              <a:rPr lang="en-US" sz="2900" b="0" i="0" dirty="0">
                <a:solidFill>
                  <a:srgbClr val="000000"/>
                </a:solidFill>
                <a:effectLst/>
                <a:latin typeface="verdana" panose="020B0604030504040204" pitchFamily="34" charset="0"/>
              </a:rPr>
              <a:t>  </a:t>
            </a:r>
          </a:p>
          <a:p>
            <a:pPr algn="l"/>
            <a:r>
              <a:rPr lang="en-US" sz="2900" b="0" i="0" dirty="0">
                <a:solidFill>
                  <a:srgbClr val="000000"/>
                </a:solidFill>
                <a:effectLst/>
                <a:latin typeface="verdana" panose="020B0604030504040204" pitchFamily="34" charset="0"/>
              </a:rPr>
              <a:t> }  </a:t>
            </a:r>
          </a:p>
          <a:p>
            <a:pPr algn="l"/>
            <a:r>
              <a:rPr lang="en-US" sz="2900" b="0" i="0" dirty="0">
                <a:solidFill>
                  <a:srgbClr val="000000"/>
                </a:solidFill>
                <a:effectLst/>
                <a:latin typeface="verdana" panose="020B0604030504040204" pitchFamily="34" charset="0"/>
              </a:rPr>
              <a:t>}  </a:t>
            </a:r>
          </a:p>
          <a:p>
            <a:pPr algn="l"/>
            <a:endParaRPr lang="en-US" dirty="0"/>
          </a:p>
        </p:txBody>
      </p:sp>
    </p:spTree>
    <p:extLst>
      <p:ext uri="{BB962C8B-B14F-4D97-AF65-F5344CB8AC3E}">
        <p14:creationId xmlns:p14="http://schemas.microsoft.com/office/powerpoint/2010/main" val="39080424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01931" y="0"/>
            <a:ext cx="9144000" cy="484368"/>
          </a:xfrm>
        </p:spPr>
        <p:txBody>
          <a:bodyPr>
            <a:normAutofit/>
          </a:bodyPr>
          <a:lstStyle/>
          <a:p>
            <a:r>
              <a:rPr lang="en-US" b="1" u="sng" dirty="0"/>
              <a:t>2. String compare by == operator</a:t>
            </a:r>
          </a:p>
        </p:txBody>
      </p:sp>
      <p:sp>
        <p:nvSpPr>
          <p:cNvPr id="3" name="Subtitle 2"/>
          <p:cNvSpPr>
            <a:spLocks noGrp="1"/>
          </p:cNvSpPr>
          <p:nvPr>
            <p:ph type="subTitle" idx="1"/>
          </p:nvPr>
        </p:nvSpPr>
        <p:spPr>
          <a:xfrm>
            <a:off x="182879" y="757644"/>
            <a:ext cx="11795761" cy="4467499"/>
          </a:xfrm>
        </p:spPr>
        <p:txBody>
          <a:bodyPr>
            <a:normAutofit/>
          </a:bodyPr>
          <a:lstStyle/>
          <a:p>
            <a:pPr algn="l"/>
            <a:r>
              <a:rPr lang="en-US" sz="2000" b="1" i="0" dirty="0">
                <a:solidFill>
                  <a:srgbClr val="006699"/>
                </a:solidFill>
                <a:effectLst/>
                <a:latin typeface="verdana" panose="020B0604030504040204" pitchFamily="34" charset="0"/>
              </a:rPr>
              <a:t>class</a:t>
            </a:r>
            <a:r>
              <a:rPr lang="en-US" sz="2000" b="0" i="0" dirty="0">
                <a:solidFill>
                  <a:srgbClr val="000000"/>
                </a:solidFill>
                <a:effectLst/>
                <a:latin typeface="verdana" panose="020B0604030504040204" pitchFamily="34" charset="0"/>
              </a:rPr>
              <a:t> Teststringcomparison3{  </a:t>
            </a:r>
          </a:p>
          <a:p>
            <a:pPr algn="l"/>
            <a:r>
              <a:rPr lang="en-US" sz="2000" b="0" i="0" dirty="0">
                <a:solidFill>
                  <a:srgbClr val="000000"/>
                </a:solidFill>
                <a:effectLst/>
                <a:latin typeface="verdana" panose="020B0604030504040204" pitchFamily="34" charset="0"/>
              </a:rPr>
              <a:t> </a:t>
            </a:r>
            <a:r>
              <a:rPr lang="en-US" sz="2000" b="1" i="0" dirty="0">
                <a:solidFill>
                  <a:srgbClr val="006699"/>
                </a:solidFill>
                <a:effectLst/>
                <a:latin typeface="verdana" panose="020B0604030504040204" pitchFamily="34" charset="0"/>
              </a:rPr>
              <a:t>public</a:t>
            </a:r>
            <a:r>
              <a:rPr lang="en-US" sz="2000" b="0" i="0" dirty="0">
                <a:solidFill>
                  <a:srgbClr val="000000"/>
                </a:solidFill>
                <a:effectLst/>
                <a:latin typeface="verdana" panose="020B0604030504040204" pitchFamily="34" charset="0"/>
              </a:rPr>
              <a:t> </a:t>
            </a:r>
            <a:r>
              <a:rPr lang="en-US" sz="2000" b="1" i="0" dirty="0">
                <a:solidFill>
                  <a:srgbClr val="006699"/>
                </a:solidFill>
                <a:effectLst/>
                <a:latin typeface="verdana" panose="020B0604030504040204" pitchFamily="34" charset="0"/>
              </a:rPr>
              <a:t>static</a:t>
            </a:r>
            <a:r>
              <a:rPr lang="en-US" sz="2000" b="0" i="0" dirty="0">
                <a:solidFill>
                  <a:srgbClr val="000000"/>
                </a:solidFill>
                <a:effectLst/>
                <a:latin typeface="verdana" panose="020B0604030504040204" pitchFamily="34" charset="0"/>
              </a:rPr>
              <a:t> </a:t>
            </a:r>
            <a:r>
              <a:rPr lang="en-US" sz="2000" b="1" i="0" dirty="0">
                <a:solidFill>
                  <a:srgbClr val="006699"/>
                </a:solidFill>
                <a:effectLst/>
                <a:latin typeface="verdana" panose="020B0604030504040204" pitchFamily="34" charset="0"/>
              </a:rPr>
              <a:t>void</a:t>
            </a:r>
            <a:r>
              <a:rPr lang="en-US" sz="2000" b="0" i="0" dirty="0">
                <a:solidFill>
                  <a:srgbClr val="000000"/>
                </a:solidFill>
                <a:effectLst/>
                <a:latin typeface="verdana" panose="020B0604030504040204" pitchFamily="34" charset="0"/>
              </a:rPr>
              <a:t> main(String </a:t>
            </a:r>
            <a:r>
              <a:rPr lang="en-US" sz="2000" b="0" i="0" dirty="0" err="1">
                <a:solidFill>
                  <a:srgbClr val="000000"/>
                </a:solidFill>
                <a:effectLst/>
                <a:latin typeface="verdana" panose="020B0604030504040204" pitchFamily="34" charset="0"/>
              </a:rPr>
              <a:t>args</a:t>
            </a:r>
            <a:r>
              <a:rPr lang="en-US" sz="2000" b="0" i="0" dirty="0">
                <a:solidFill>
                  <a:srgbClr val="000000"/>
                </a:solidFill>
                <a:effectLst/>
                <a:latin typeface="verdana" panose="020B0604030504040204" pitchFamily="34" charset="0"/>
              </a:rPr>
              <a:t>[]){  </a:t>
            </a:r>
          </a:p>
          <a:p>
            <a:pPr algn="l"/>
            <a:r>
              <a:rPr lang="en-US" sz="2000" b="0" i="0" dirty="0">
                <a:solidFill>
                  <a:srgbClr val="000000"/>
                </a:solidFill>
                <a:effectLst/>
                <a:latin typeface="verdana" panose="020B0604030504040204" pitchFamily="34" charset="0"/>
              </a:rPr>
              <a:t>   String s1=</a:t>
            </a:r>
            <a:r>
              <a:rPr lang="en-US" sz="2000" b="0" i="0" dirty="0">
                <a:solidFill>
                  <a:srgbClr val="0000FF"/>
                </a:solidFill>
                <a:effectLst/>
                <a:latin typeface="verdana" panose="020B0604030504040204" pitchFamily="34" charset="0"/>
              </a:rPr>
              <a:t>"</a:t>
            </a:r>
            <a:r>
              <a:rPr lang="en-US" sz="2000" b="0" i="0" dirty="0" err="1">
                <a:solidFill>
                  <a:srgbClr val="0000FF"/>
                </a:solidFill>
                <a:effectLst/>
                <a:latin typeface="verdana" panose="020B0604030504040204" pitchFamily="34" charset="0"/>
              </a:rPr>
              <a:t>Sachin</a:t>
            </a:r>
            <a:r>
              <a:rPr lang="en-US" sz="2000" b="0" i="0" dirty="0">
                <a:solidFill>
                  <a:srgbClr val="0000FF"/>
                </a:solidFill>
                <a:effectLst/>
                <a:latin typeface="verdana" panose="020B0604030504040204" pitchFamily="34" charset="0"/>
              </a:rPr>
              <a:t>"</a:t>
            </a:r>
            <a:r>
              <a:rPr lang="en-US" sz="2000" b="0" i="0" dirty="0">
                <a:solidFill>
                  <a:srgbClr val="000000"/>
                </a:solidFill>
                <a:effectLst/>
                <a:latin typeface="verdana" panose="020B0604030504040204" pitchFamily="34" charset="0"/>
              </a:rPr>
              <a:t>;  </a:t>
            </a:r>
          </a:p>
          <a:p>
            <a:pPr algn="l"/>
            <a:r>
              <a:rPr lang="en-US" sz="2000" b="0" i="0" dirty="0">
                <a:solidFill>
                  <a:srgbClr val="000000"/>
                </a:solidFill>
                <a:effectLst/>
                <a:latin typeface="verdana" panose="020B0604030504040204" pitchFamily="34" charset="0"/>
              </a:rPr>
              <a:t>   String s2=</a:t>
            </a:r>
            <a:r>
              <a:rPr lang="en-US" sz="2000" b="0" i="0" dirty="0">
                <a:solidFill>
                  <a:srgbClr val="0000FF"/>
                </a:solidFill>
                <a:effectLst/>
                <a:latin typeface="verdana" panose="020B0604030504040204" pitchFamily="34" charset="0"/>
              </a:rPr>
              <a:t>"</a:t>
            </a:r>
            <a:r>
              <a:rPr lang="en-US" sz="2000" b="0" i="0" dirty="0" err="1">
                <a:solidFill>
                  <a:srgbClr val="0000FF"/>
                </a:solidFill>
                <a:effectLst/>
                <a:latin typeface="verdana" panose="020B0604030504040204" pitchFamily="34" charset="0"/>
              </a:rPr>
              <a:t>Sachin</a:t>
            </a:r>
            <a:r>
              <a:rPr lang="en-US" sz="2000" b="0" i="0" dirty="0">
                <a:solidFill>
                  <a:srgbClr val="0000FF"/>
                </a:solidFill>
                <a:effectLst/>
                <a:latin typeface="verdana" panose="020B0604030504040204" pitchFamily="34" charset="0"/>
              </a:rPr>
              <a:t>"</a:t>
            </a:r>
            <a:r>
              <a:rPr lang="en-US" sz="2000" b="0" i="0" dirty="0">
                <a:solidFill>
                  <a:srgbClr val="000000"/>
                </a:solidFill>
                <a:effectLst/>
                <a:latin typeface="verdana" panose="020B0604030504040204" pitchFamily="34" charset="0"/>
              </a:rPr>
              <a:t>;  </a:t>
            </a:r>
          </a:p>
          <a:p>
            <a:pPr algn="l"/>
            <a:r>
              <a:rPr lang="en-US" sz="2000" b="0" i="0" dirty="0">
                <a:solidFill>
                  <a:srgbClr val="000000"/>
                </a:solidFill>
                <a:effectLst/>
                <a:latin typeface="verdana" panose="020B0604030504040204" pitchFamily="34" charset="0"/>
              </a:rPr>
              <a:t>   String s3=</a:t>
            </a:r>
            <a:r>
              <a:rPr lang="en-US" sz="2000" b="1" i="0" dirty="0">
                <a:solidFill>
                  <a:srgbClr val="006699"/>
                </a:solidFill>
                <a:effectLst/>
                <a:latin typeface="verdana" panose="020B0604030504040204" pitchFamily="34" charset="0"/>
              </a:rPr>
              <a:t>new</a:t>
            </a:r>
            <a:r>
              <a:rPr lang="en-US" sz="2000" b="0" i="0" dirty="0">
                <a:solidFill>
                  <a:srgbClr val="000000"/>
                </a:solidFill>
                <a:effectLst/>
                <a:latin typeface="verdana" panose="020B0604030504040204" pitchFamily="34" charset="0"/>
              </a:rPr>
              <a:t> String(</a:t>
            </a:r>
            <a:r>
              <a:rPr lang="en-US" sz="2000" b="0" i="0" dirty="0">
                <a:solidFill>
                  <a:srgbClr val="0000FF"/>
                </a:solidFill>
                <a:effectLst/>
                <a:latin typeface="verdana" panose="020B0604030504040204" pitchFamily="34" charset="0"/>
              </a:rPr>
              <a:t>"</a:t>
            </a:r>
            <a:r>
              <a:rPr lang="en-US" sz="2000" b="0" i="0" dirty="0" err="1">
                <a:solidFill>
                  <a:srgbClr val="0000FF"/>
                </a:solidFill>
                <a:effectLst/>
                <a:latin typeface="verdana" panose="020B0604030504040204" pitchFamily="34" charset="0"/>
              </a:rPr>
              <a:t>Sachin</a:t>
            </a:r>
            <a:r>
              <a:rPr lang="en-US" sz="2000" b="0" i="0" dirty="0">
                <a:solidFill>
                  <a:srgbClr val="0000FF"/>
                </a:solidFill>
                <a:effectLst/>
                <a:latin typeface="verdana" panose="020B0604030504040204" pitchFamily="34" charset="0"/>
              </a:rPr>
              <a:t>"</a:t>
            </a:r>
            <a:r>
              <a:rPr lang="en-US" sz="2000" b="0" i="0" dirty="0">
                <a:solidFill>
                  <a:srgbClr val="000000"/>
                </a:solidFill>
                <a:effectLst/>
                <a:latin typeface="verdana" panose="020B0604030504040204" pitchFamily="34" charset="0"/>
              </a:rPr>
              <a:t>);  </a:t>
            </a:r>
          </a:p>
          <a:p>
            <a:pPr algn="l"/>
            <a:r>
              <a:rPr lang="en-US" sz="2000" b="0" i="0" dirty="0">
                <a:solidFill>
                  <a:srgbClr val="000000"/>
                </a:solidFill>
                <a:effectLst/>
                <a:latin typeface="verdana" panose="020B0604030504040204" pitchFamily="34" charset="0"/>
              </a:rPr>
              <a:t>   </a:t>
            </a:r>
            <a:r>
              <a:rPr lang="en-US" sz="2000" b="0" i="0" dirty="0" err="1">
                <a:solidFill>
                  <a:srgbClr val="000000"/>
                </a:solidFill>
                <a:effectLst/>
                <a:latin typeface="verdana" panose="020B0604030504040204" pitchFamily="34" charset="0"/>
              </a:rPr>
              <a:t>System.out.println</a:t>
            </a:r>
            <a:r>
              <a:rPr lang="en-US" sz="2000" b="0" i="0" dirty="0">
                <a:solidFill>
                  <a:srgbClr val="000000"/>
                </a:solidFill>
                <a:effectLst/>
                <a:latin typeface="verdana" panose="020B0604030504040204" pitchFamily="34" charset="0"/>
              </a:rPr>
              <a:t>(s1==s2);</a:t>
            </a:r>
            <a:r>
              <a:rPr lang="en-US" sz="2000" b="0" i="0" dirty="0">
                <a:solidFill>
                  <a:srgbClr val="008200"/>
                </a:solidFill>
                <a:effectLst/>
                <a:latin typeface="verdana" panose="020B0604030504040204" pitchFamily="34" charset="0"/>
              </a:rPr>
              <a:t>//true (because both refer to same instance)</a:t>
            </a:r>
            <a:r>
              <a:rPr lang="en-US" sz="2000" b="0" i="0" dirty="0">
                <a:solidFill>
                  <a:srgbClr val="000000"/>
                </a:solidFill>
                <a:effectLst/>
                <a:latin typeface="verdana" panose="020B0604030504040204" pitchFamily="34" charset="0"/>
              </a:rPr>
              <a:t>  </a:t>
            </a:r>
          </a:p>
          <a:p>
            <a:pPr algn="l"/>
            <a:r>
              <a:rPr lang="en-US" sz="2000" b="0" i="0" dirty="0">
                <a:solidFill>
                  <a:srgbClr val="000000"/>
                </a:solidFill>
                <a:effectLst/>
                <a:latin typeface="verdana" panose="020B0604030504040204" pitchFamily="34" charset="0"/>
              </a:rPr>
              <a:t>   </a:t>
            </a:r>
            <a:r>
              <a:rPr lang="en-US" sz="2000" b="0" i="0" dirty="0" err="1">
                <a:solidFill>
                  <a:srgbClr val="000000"/>
                </a:solidFill>
                <a:effectLst/>
                <a:latin typeface="verdana" panose="020B0604030504040204" pitchFamily="34" charset="0"/>
              </a:rPr>
              <a:t>System.out.println</a:t>
            </a:r>
            <a:r>
              <a:rPr lang="en-US" sz="2000" b="0" i="0" dirty="0">
                <a:solidFill>
                  <a:srgbClr val="000000"/>
                </a:solidFill>
                <a:effectLst/>
                <a:latin typeface="verdana" panose="020B0604030504040204" pitchFamily="34" charset="0"/>
              </a:rPr>
              <a:t>(s1==s3);</a:t>
            </a:r>
            <a:r>
              <a:rPr lang="en-US" sz="2000" b="0" i="0" dirty="0">
                <a:solidFill>
                  <a:srgbClr val="008200"/>
                </a:solidFill>
                <a:effectLst/>
                <a:latin typeface="verdana" panose="020B0604030504040204" pitchFamily="34" charset="0"/>
              </a:rPr>
              <a:t>//false(because s3 refers to instance created in </a:t>
            </a:r>
            <a:r>
              <a:rPr lang="en-US" sz="2000" b="0" i="0" dirty="0" err="1">
                <a:solidFill>
                  <a:srgbClr val="008200"/>
                </a:solidFill>
                <a:effectLst/>
                <a:latin typeface="verdana" panose="020B0604030504040204" pitchFamily="34" charset="0"/>
              </a:rPr>
              <a:t>nonpool</a:t>
            </a:r>
            <a:r>
              <a:rPr lang="en-US" sz="2000" b="0" i="0" dirty="0">
                <a:solidFill>
                  <a:srgbClr val="008200"/>
                </a:solidFill>
                <a:effectLst/>
                <a:latin typeface="verdana" panose="020B0604030504040204" pitchFamily="34" charset="0"/>
              </a:rPr>
              <a:t>)</a:t>
            </a:r>
            <a:r>
              <a:rPr lang="en-US" sz="2000" b="0" i="0" dirty="0">
                <a:solidFill>
                  <a:srgbClr val="000000"/>
                </a:solidFill>
                <a:effectLst/>
                <a:latin typeface="verdana" panose="020B0604030504040204" pitchFamily="34" charset="0"/>
              </a:rPr>
              <a:t>  </a:t>
            </a:r>
          </a:p>
          <a:p>
            <a:pPr algn="l"/>
            <a:r>
              <a:rPr lang="en-US" sz="2000" b="0" i="0" dirty="0">
                <a:solidFill>
                  <a:srgbClr val="000000"/>
                </a:solidFill>
                <a:effectLst/>
                <a:latin typeface="verdana" panose="020B0604030504040204" pitchFamily="34" charset="0"/>
              </a:rPr>
              <a:t> }  </a:t>
            </a:r>
          </a:p>
          <a:p>
            <a:pPr algn="l"/>
            <a:r>
              <a:rPr lang="en-US" sz="2000" b="0" i="0" dirty="0">
                <a:solidFill>
                  <a:srgbClr val="000000"/>
                </a:solidFill>
                <a:effectLst/>
                <a:latin typeface="verdana" panose="020B0604030504040204" pitchFamily="34" charset="0"/>
              </a:rPr>
              <a:t>}  </a:t>
            </a:r>
          </a:p>
        </p:txBody>
      </p:sp>
    </p:spTree>
    <p:extLst>
      <p:ext uri="{BB962C8B-B14F-4D97-AF65-F5344CB8AC3E}">
        <p14:creationId xmlns:p14="http://schemas.microsoft.com/office/powerpoint/2010/main" val="25033290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2101</TotalTime>
  <Words>8326</Words>
  <Application>Microsoft Office PowerPoint</Application>
  <PresentationFormat>Widescreen</PresentationFormat>
  <Paragraphs>807</Paragraphs>
  <Slides>70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70</vt:i4>
      </vt:variant>
    </vt:vector>
  </HeadingPairs>
  <TitlesOfParts>
    <vt:vector size="79" baseType="lpstr">
      <vt:lpstr>Arial</vt:lpstr>
      <vt:lpstr>Calibri</vt:lpstr>
      <vt:lpstr>Calibri Light</vt:lpstr>
      <vt:lpstr>erdana</vt:lpstr>
      <vt:lpstr>times new roman</vt:lpstr>
      <vt:lpstr>times new roman</vt:lpstr>
      <vt:lpstr>Verdana</vt:lpstr>
      <vt:lpstr>Verdana</vt:lpstr>
      <vt:lpstr>Office Theme</vt:lpstr>
      <vt:lpstr>PowerPoint Presentation</vt:lpstr>
      <vt:lpstr>Strings</vt:lpstr>
      <vt:lpstr>PowerPoint Presentation</vt:lpstr>
      <vt:lpstr>PowerPoint Presentation</vt:lpstr>
      <vt:lpstr>PowerPoint Presentation</vt:lpstr>
      <vt:lpstr>PowerPoint Presentation</vt:lpstr>
      <vt:lpstr>string objects are immutable</vt:lpstr>
      <vt:lpstr>compare string</vt:lpstr>
      <vt:lpstr>2. String compare by == operator</vt:lpstr>
      <vt:lpstr>3. String compareTo() method</vt:lpstr>
      <vt:lpstr>StringBuffer class</vt:lpstr>
      <vt:lpstr>PowerPoint Presentation</vt:lpstr>
      <vt:lpstr>StringBuilder class</vt:lpstr>
      <vt:lpstr>PowerPoint Presentation</vt:lpstr>
      <vt:lpstr>PowerPoint Presentation</vt:lpstr>
      <vt:lpstr>String equalsIgnoreCase() Method Example</vt:lpstr>
      <vt:lpstr>Java String format() method example</vt:lpstr>
      <vt:lpstr>PowerPoint Presentation</vt:lpstr>
      <vt:lpstr>Java String substring() Method </vt:lpstr>
      <vt:lpstr>Java Math class provides several methods to work on math calculations like min(), max(), avg(), sin(), cos(), tan(), round(), ceil(), floor(), abs() etc.</vt:lpstr>
      <vt:lpstr>Java I/O (Input and Output)</vt:lpstr>
      <vt:lpstr>PowerPoint Presentation</vt:lpstr>
      <vt:lpstr>PowerPoint Presentation</vt:lpstr>
      <vt:lpstr>PowerPoint Presentation</vt:lpstr>
      <vt:lpstr>FileOutputStream</vt:lpstr>
      <vt:lpstr>FileOutputStream class methods</vt:lpstr>
      <vt:lpstr>PowerPoint Presentation</vt:lpstr>
      <vt:lpstr>FileInputStream</vt:lpstr>
      <vt:lpstr>PowerPoint Presentation</vt:lpstr>
      <vt:lpstr>PowerPoint Presentation</vt:lpstr>
      <vt:lpstr>StringReader</vt:lpstr>
      <vt:lpstr>PowerPoint Presentation</vt:lpstr>
      <vt:lpstr>PowerPoint Presentation</vt:lpstr>
      <vt:lpstr>StringWriter</vt:lpstr>
      <vt:lpstr>PowerPoint Presentation</vt:lpstr>
      <vt:lpstr>PowerPoint Presentation</vt:lpstr>
      <vt:lpstr>Scanner class</vt:lpstr>
      <vt:lpstr>PowerPoint Presentation</vt:lpstr>
      <vt:lpstr>PowerPoint Presentation</vt:lpstr>
      <vt:lpstr>PowerPoint Presentation</vt:lpstr>
      <vt:lpstr>PowerPoint Presentation</vt:lpstr>
      <vt:lpstr>Exception Handling in Java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Java finally block</vt:lpstr>
      <vt:lpstr>PowerPoint Presentation</vt:lpstr>
      <vt:lpstr>File Class</vt:lpstr>
      <vt:lpstr>Hierarchy of Java Exception classes</vt:lpstr>
      <vt:lpstr>Java Exception Handling using a try-catch statement </vt:lpstr>
      <vt:lpstr>Problem without exception handling</vt:lpstr>
      <vt:lpstr>Solution by exception handling </vt:lpstr>
      <vt:lpstr>PowerPoint Presentation</vt:lpstr>
      <vt:lpstr> resolve the exception in a catch block</vt:lpstr>
      <vt:lpstr>Java Multi-catch block </vt:lpstr>
      <vt:lpstr> multi-catch block.</vt:lpstr>
      <vt:lpstr> exception without maintaining the order of exceptions</vt:lpstr>
      <vt:lpstr>exception doesn't occur</vt:lpstr>
      <vt:lpstr>exception occurs and not handled.</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Prakash GL</dc:creator>
  <cp:lastModifiedBy>Yashvardhan Singh Nathawat</cp:lastModifiedBy>
  <cp:revision>46</cp:revision>
  <dcterms:created xsi:type="dcterms:W3CDTF">2019-08-28T09:53:40Z</dcterms:created>
  <dcterms:modified xsi:type="dcterms:W3CDTF">2019-12-12T15:38:15Z</dcterms:modified>
</cp:coreProperties>
</file>

<file path=docProps/thumbnail.jpeg>
</file>